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7" r:id="rId2"/>
    <p:sldId id="258" r:id="rId3"/>
    <p:sldId id="259" r:id="rId4"/>
    <p:sldId id="261" r:id="rId5"/>
    <p:sldId id="260" r:id="rId6"/>
    <p:sldId id="310" r:id="rId7"/>
    <p:sldId id="262" r:id="rId8"/>
    <p:sldId id="263" r:id="rId9"/>
    <p:sldId id="264" r:id="rId10"/>
    <p:sldId id="309" r:id="rId11"/>
    <p:sldId id="311" r:id="rId12"/>
    <p:sldId id="265" r:id="rId13"/>
    <p:sldId id="313" r:id="rId14"/>
    <p:sldId id="312" r:id="rId15"/>
    <p:sldId id="316" r:id="rId16"/>
    <p:sldId id="317" r:id="rId17"/>
    <p:sldId id="318" r:id="rId18"/>
    <p:sldId id="266" r:id="rId19"/>
    <p:sldId id="314" r:id="rId20"/>
    <p:sldId id="267" r:id="rId21"/>
    <p:sldId id="268" r:id="rId22"/>
    <p:sldId id="315"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319"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72" autoAdjust="0"/>
  </p:normalViewPr>
  <p:slideViewPr>
    <p:cSldViewPr snapToGrid="0">
      <p:cViewPr varScale="1">
        <p:scale>
          <a:sx n="74" d="100"/>
          <a:sy n="74" d="100"/>
        </p:scale>
        <p:origin x="97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756AE-26CA-4BB6-8ED4-F71AF7473CAC}" type="datetimeFigureOut">
              <a:rPr lang="zh-CN" altLang="en-US" smtClean="0"/>
              <a:t>2018/10/13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D10BD-5895-43E2-AA2D-AF388F323D9C}" type="slidenum">
              <a:rPr lang="zh-CN" altLang="en-US" smtClean="0"/>
              <a:t>‹#›</a:t>
            </a:fld>
            <a:endParaRPr lang="zh-CN" altLang="en-US"/>
          </a:p>
        </p:txBody>
      </p:sp>
    </p:spTree>
    <p:extLst>
      <p:ext uri="{BB962C8B-B14F-4D97-AF65-F5344CB8AC3E}">
        <p14:creationId xmlns:p14="http://schemas.microsoft.com/office/powerpoint/2010/main" val="410004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b="1" kern="1200" dirty="0" smtClean="0">
                <a:solidFill>
                  <a:schemeClr val="tx1"/>
                </a:solidFill>
                <a:effectLst/>
                <a:latin typeface="+mn-lt"/>
                <a:ea typeface="+mn-ea"/>
                <a:cs typeface="+mn-cs"/>
              </a:rPr>
              <a:t>统一：</a:t>
            </a:r>
            <a:r>
              <a:rPr lang="zh-CN" altLang="zh-CN" sz="1200" kern="1200" dirty="0" smtClean="0">
                <a:solidFill>
                  <a:schemeClr val="tx1"/>
                </a:solidFill>
                <a:effectLst/>
                <a:latin typeface="+mn-lt"/>
                <a:ea typeface="+mn-ea"/>
                <a:cs typeface="+mn-cs"/>
              </a:rPr>
              <a:t>表示一种通用的标准，它被</a:t>
            </a:r>
            <a:r>
              <a:rPr lang="en-US" altLang="zh-CN" sz="1200" kern="1200" dirty="0" smtClean="0">
                <a:solidFill>
                  <a:schemeClr val="tx1"/>
                </a:solidFill>
                <a:effectLst/>
                <a:latin typeface="+mn-lt"/>
                <a:ea typeface="+mn-ea"/>
                <a:cs typeface="+mn-cs"/>
              </a:rPr>
              <a:t>OMG</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Objcet</a:t>
            </a:r>
            <a:r>
              <a:rPr lang="en-US" altLang="zh-CN" sz="1200" kern="1200" dirty="0" smtClean="0">
                <a:solidFill>
                  <a:schemeClr val="tx1"/>
                </a:solidFill>
                <a:effectLst/>
                <a:latin typeface="+mn-lt"/>
                <a:ea typeface="+mn-ea"/>
                <a:cs typeface="+mn-cs"/>
              </a:rPr>
              <a:t> Management Group</a:t>
            </a:r>
            <a:r>
              <a:rPr lang="zh-CN" altLang="zh-CN" sz="1200" kern="1200" dirty="0" smtClean="0">
                <a:solidFill>
                  <a:schemeClr val="tx1"/>
                </a:solidFill>
                <a:effectLst/>
                <a:latin typeface="+mn-lt"/>
                <a:ea typeface="+mn-ea"/>
                <a:cs typeface="+mn-cs"/>
              </a:rPr>
              <a:t>对象管理组织）认可，成为软件工业界的一种标准。</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表述的的内容能被各类人员所理解，包括客户、领域专家、分析师、设计师、程序员、测试工程师及培训人员等。他们可以通过</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充分理解和表达自己所关注的那部分内容。</a:t>
            </a:r>
          </a:p>
          <a:p>
            <a:r>
              <a:rPr lang="zh-CN" altLang="zh-CN" sz="1200" b="1" kern="1200" dirty="0" smtClean="0">
                <a:solidFill>
                  <a:schemeClr val="tx1"/>
                </a:solidFill>
                <a:effectLst/>
                <a:latin typeface="+mn-lt"/>
                <a:ea typeface="+mn-ea"/>
                <a:cs typeface="+mn-cs"/>
              </a:rPr>
              <a:t>建模：</a:t>
            </a:r>
            <a:r>
              <a:rPr lang="zh-CN" altLang="zh-CN" sz="1200" kern="1200" dirty="0" smtClean="0">
                <a:solidFill>
                  <a:schemeClr val="tx1"/>
                </a:solidFill>
                <a:effectLst/>
                <a:latin typeface="+mn-lt"/>
                <a:ea typeface="+mn-ea"/>
                <a:cs typeface="+mn-cs"/>
              </a:rPr>
              <a:t>即建立软件系统的模型。为说明建模的价值。</a:t>
            </a:r>
          </a:p>
          <a:p>
            <a:r>
              <a:rPr lang="zh-CN" altLang="zh-CN" sz="1200" b="1" kern="1200" dirty="0" smtClean="0">
                <a:solidFill>
                  <a:schemeClr val="tx1"/>
                </a:solidFill>
                <a:effectLst/>
                <a:latin typeface="+mn-lt"/>
                <a:ea typeface="+mn-ea"/>
                <a:cs typeface="+mn-cs"/>
              </a:rPr>
              <a:t>语言：</a:t>
            </a:r>
            <a:r>
              <a:rPr lang="zh-CN" altLang="zh-CN" sz="1200" kern="1200" dirty="0" smtClean="0">
                <a:solidFill>
                  <a:schemeClr val="tx1"/>
                </a:solidFill>
                <a:effectLst/>
                <a:latin typeface="+mn-lt"/>
                <a:ea typeface="+mn-ea"/>
                <a:cs typeface="+mn-cs"/>
              </a:rPr>
              <a:t>表明它是一套按照特定规则和模式组成的符号系统，它用半形式化方法定义，即用图形符号、自然语言和形式语言相结合的方法来描述定义的。</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中的图，结构不同，但是是对同一领域的不同角度的观察。</a:t>
            </a:r>
            <a:endParaRPr lang="zh-CN" altLang="en-US" dirty="0" smtClean="0"/>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BB746D-0726-402B-BE83-E27FE0621F01}" type="datetime1">
              <a:rPr lang="zh-CN" altLang="en-US" smtClean="0"/>
              <a:pPr/>
              <a:t>2018/10/13</a:t>
            </a:fld>
            <a:endParaRPr lang="zh-CN" altLang="en-US" sz="1200" smtClean="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B4A749-14CC-4C5A-B367-16B520F11CEF}" type="slidenum">
              <a:rPr lang="zh-CN" altLang="en-US" smtClean="0"/>
              <a:pPr/>
              <a:t>7</a:t>
            </a:fld>
            <a:endParaRPr lang="zh-CN" altLang="en-US" sz="1200" smtClean="0"/>
          </a:p>
        </p:txBody>
      </p:sp>
    </p:spTree>
    <p:extLst>
      <p:ext uri="{BB962C8B-B14F-4D97-AF65-F5344CB8AC3E}">
        <p14:creationId xmlns:p14="http://schemas.microsoft.com/office/powerpoint/2010/main" val="154556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8476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smtClean="0"/>
              <a:t>1994</a:t>
            </a:r>
            <a:r>
              <a:rPr lang="zh-CN" altLang="en-US" dirty="0" smtClean="0"/>
              <a:t>年</a:t>
            </a:r>
            <a:r>
              <a:rPr lang="en-US" altLang="zh-CN" dirty="0" smtClean="0"/>
              <a:t>10</a:t>
            </a:r>
            <a:r>
              <a:rPr lang="zh-CN" altLang="en-US" dirty="0" smtClean="0"/>
              <a:t>月，</a:t>
            </a:r>
            <a:r>
              <a:rPr lang="en-US" altLang="zh-CN" dirty="0" smtClean="0"/>
              <a:t>Grady </a:t>
            </a:r>
            <a:r>
              <a:rPr lang="en-US" altLang="zh-CN" dirty="0" err="1" smtClean="0"/>
              <a:t>Booch</a:t>
            </a:r>
            <a:r>
              <a:rPr lang="zh-CN" altLang="en-US" dirty="0" smtClean="0"/>
              <a:t>和</a:t>
            </a:r>
            <a:r>
              <a:rPr lang="en-US" altLang="zh-CN" dirty="0" smtClean="0"/>
              <a:t>Jim </a:t>
            </a:r>
            <a:r>
              <a:rPr lang="en-US" altLang="zh-CN" dirty="0" err="1" smtClean="0"/>
              <a:t>Rumbaugh</a:t>
            </a:r>
            <a:r>
              <a:rPr lang="zh-CN" altLang="en-US" dirty="0" smtClean="0"/>
              <a:t>开始致力于统一建模语言。他们首先将</a:t>
            </a:r>
            <a:r>
              <a:rPr lang="en-US" altLang="zh-CN" dirty="0" err="1" smtClean="0"/>
              <a:t>Booch</a:t>
            </a:r>
            <a:r>
              <a:rPr lang="en-US" altLang="zh-CN" dirty="0" smtClean="0"/>
              <a:t> 1993</a:t>
            </a:r>
            <a:r>
              <a:rPr lang="zh-CN" altLang="en-US" dirty="0" smtClean="0"/>
              <a:t>和</a:t>
            </a:r>
            <a:r>
              <a:rPr lang="en-US" altLang="zh-CN" dirty="0" smtClean="0"/>
              <a:t>OMT-2</a:t>
            </a:r>
            <a:r>
              <a:rPr lang="zh-CN" altLang="en-US" dirty="0" smtClean="0"/>
              <a:t>统合起来并与</a:t>
            </a:r>
            <a:r>
              <a:rPr lang="en-US" altLang="zh-CN" dirty="0" smtClean="0"/>
              <a:t>1995</a:t>
            </a:r>
            <a:r>
              <a:rPr lang="zh-CN" altLang="en-US" dirty="0" smtClean="0"/>
              <a:t>年</a:t>
            </a:r>
            <a:r>
              <a:rPr lang="en-US" altLang="zh-CN" dirty="0" smtClean="0"/>
              <a:t>10</a:t>
            </a:r>
            <a:r>
              <a:rPr lang="zh-CN" altLang="en-US" dirty="0" smtClean="0"/>
              <a:t>月发布了第一个公开版本，称之为同一方法</a:t>
            </a:r>
            <a:r>
              <a:rPr lang="en-US" altLang="zh-CN" dirty="0" smtClean="0"/>
              <a:t>UM0.8</a:t>
            </a:r>
            <a:r>
              <a:rPr lang="zh-CN" altLang="en-US" dirty="0" smtClean="0"/>
              <a:t>（</a:t>
            </a:r>
            <a:r>
              <a:rPr lang="en-US" altLang="zh-CN" dirty="0" err="1" smtClean="0"/>
              <a:t>Unitied</a:t>
            </a:r>
            <a:r>
              <a:rPr lang="en-US" altLang="zh-CN" dirty="0" smtClean="0"/>
              <a:t> Method</a:t>
            </a:r>
            <a:r>
              <a:rPr lang="zh-CN" altLang="en-US" dirty="0" smtClean="0"/>
              <a:t>）。</a:t>
            </a:r>
            <a:r>
              <a:rPr lang="en-US" altLang="zh-CN" dirty="0" smtClean="0"/>
              <a:t>1995</a:t>
            </a:r>
            <a:r>
              <a:rPr lang="zh-CN" altLang="en-US" dirty="0" smtClean="0"/>
              <a:t>年秋，</a:t>
            </a:r>
            <a:r>
              <a:rPr lang="en-US" altLang="zh-CN" dirty="0" smtClean="0"/>
              <a:t>OOSE</a:t>
            </a:r>
            <a:r>
              <a:rPr lang="zh-CN" altLang="en-US" dirty="0" smtClean="0"/>
              <a:t>创始人</a:t>
            </a:r>
            <a:r>
              <a:rPr lang="en-US" altLang="zh-CN" dirty="0" smtClean="0"/>
              <a:t>Jacobson</a:t>
            </a:r>
            <a:r>
              <a:rPr lang="zh-CN" altLang="en-US" dirty="0" smtClean="0"/>
              <a:t>加盟到这一工作中。经过</a:t>
            </a:r>
            <a:r>
              <a:rPr lang="en-US" altLang="zh-CN" dirty="0" err="1" smtClean="0"/>
              <a:t>Booch</a:t>
            </a:r>
            <a:r>
              <a:rPr lang="zh-CN" altLang="en-US" dirty="0" smtClean="0"/>
              <a:t>、</a:t>
            </a:r>
            <a:r>
              <a:rPr lang="en-US" altLang="zh-CN" dirty="0" err="1" smtClean="0"/>
              <a:t>Rumbaugh</a:t>
            </a:r>
            <a:r>
              <a:rPr lang="zh-CN" altLang="en-US" dirty="0" smtClean="0"/>
              <a:t>和</a:t>
            </a:r>
            <a:r>
              <a:rPr lang="en-US" altLang="zh-CN" dirty="0" smtClean="0"/>
              <a:t>Jacobson</a:t>
            </a:r>
            <a:r>
              <a:rPr lang="zh-CN" altLang="en-US" dirty="0" smtClean="0"/>
              <a:t>三人的共同努力，于</a:t>
            </a:r>
            <a:r>
              <a:rPr lang="en-US" altLang="zh-CN" dirty="0" smtClean="0"/>
              <a:t>1996</a:t>
            </a:r>
            <a:r>
              <a:rPr lang="zh-CN" altLang="en-US" dirty="0" smtClean="0"/>
              <a:t>年</a:t>
            </a:r>
            <a:r>
              <a:rPr lang="en-US" altLang="zh-CN" dirty="0" smtClean="0"/>
              <a:t>6</a:t>
            </a:r>
            <a:r>
              <a:rPr lang="zh-CN" altLang="en-US" dirty="0" smtClean="0"/>
              <a:t>月和</a:t>
            </a:r>
            <a:r>
              <a:rPr lang="en-US" altLang="zh-CN" dirty="0" smtClean="0"/>
              <a:t>10</a:t>
            </a:r>
            <a:r>
              <a:rPr lang="zh-CN" altLang="en-US" dirty="0" smtClean="0"/>
              <a:t>月分别发布了两个新的版本，及</a:t>
            </a:r>
            <a:r>
              <a:rPr lang="en-US" altLang="zh-CN" dirty="0" smtClean="0"/>
              <a:t>UML0.9</a:t>
            </a:r>
            <a:r>
              <a:rPr lang="zh-CN" altLang="en-US" dirty="0" smtClean="0"/>
              <a:t>和</a:t>
            </a:r>
            <a:r>
              <a:rPr lang="en-US" altLang="zh-CN" dirty="0" smtClean="0"/>
              <a:t>UML0.91</a:t>
            </a:r>
            <a:r>
              <a:rPr lang="zh-CN" altLang="en-US" dirty="0" smtClean="0"/>
              <a:t>，并将</a:t>
            </a:r>
            <a:r>
              <a:rPr lang="en-US" altLang="zh-CN" dirty="0" smtClean="0"/>
              <a:t>UM</a:t>
            </a:r>
            <a:r>
              <a:rPr lang="zh-CN" altLang="en-US" dirty="0" smtClean="0"/>
              <a:t>重新命名为</a:t>
            </a:r>
            <a:r>
              <a:rPr lang="en-US" altLang="zh-CN" dirty="0" smtClean="0"/>
              <a:t>UML</a:t>
            </a:r>
            <a:r>
              <a:rPr lang="zh-CN" altLang="en-US" dirty="0" smtClean="0"/>
              <a:t>（</a:t>
            </a:r>
            <a:r>
              <a:rPr lang="en-US" altLang="zh-CN" dirty="0" smtClean="0"/>
              <a:t>Unified Modeling Language</a:t>
            </a:r>
            <a:r>
              <a:rPr lang="zh-CN" altLang="en-US" dirty="0" smtClean="0"/>
              <a:t>）。</a:t>
            </a:r>
            <a:endParaRPr lang="zh-CN" altLang="en-US" dirty="0"/>
          </a:p>
        </p:txBody>
      </p:sp>
    </p:spTree>
    <p:extLst>
      <p:ext uri="{BB962C8B-B14F-4D97-AF65-F5344CB8AC3E}">
        <p14:creationId xmlns:p14="http://schemas.microsoft.com/office/powerpoint/2010/main" val="2682604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97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5D5927C-BA29-4619-8510-19B6A439DB7A}" type="datetime1">
              <a:rPr lang="zh-CN" altLang="en-US" smtClean="0"/>
              <a:pPr eaLnBrk="1" hangingPunct="1"/>
              <a:t>2018/10/13</a:t>
            </a:fld>
            <a:endParaRPr lang="zh-CN" altLang="en-US" sz="1200" smtClean="0"/>
          </a:p>
        </p:txBody>
      </p:sp>
      <p:sp>
        <p:nvSpPr>
          <p:cNvPr id="297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6BD57F1-D19C-4623-B3E4-0AB7783FFD46}" type="slidenum">
              <a:rPr lang="zh-CN" altLang="en-US"/>
              <a:pPr eaLnBrk="1" hangingPunct="1"/>
              <a:t>20</a:t>
            </a:fld>
            <a:endParaRPr lang="zh-CN" altLang="en-US" sz="1200"/>
          </a:p>
        </p:txBody>
      </p:sp>
    </p:spTree>
    <p:extLst>
      <p:ext uri="{BB962C8B-B14F-4D97-AF65-F5344CB8AC3E}">
        <p14:creationId xmlns:p14="http://schemas.microsoft.com/office/powerpoint/2010/main" val="634550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072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C0C2615-76EE-48D5-A970-D74837356ACC}" type="datetime1">
              <a:rPr lang="zh-CN" altLang="en-US" smtClean="0"/>
              <a:pPr eaLnBrk="1" hangingPunct="1"/>
              <a:t>2018/10/13</a:t>
            </a:fld>
            <a:endParaRPr lang="zh-CN" altLang="en-US" sz="1200" smtClean="0"/>
          </a:p>
        </p:txBody>
      </p:sp>
      <p:sp>
        <p:nvSpPr>
          <p:cNvPr id="3072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FD4FD36-89C4-46ED-B7D8-943C399AED19}" type="slidenum">
              <a:rPr lang="zh-CN" altLang="en-US"/>
              <a:pPr eaLnBrk="1" hangingPunct="1"/>
              <a:t>21</a:t>
            </a:fld>
            <a:endParaRPr lang="zh-CN" altLang="en-US" sz="1200"/>
          </a:p>
        </p:txBody>
      </p:sp>
    </p:spTree>
    <p:extLst>
      <p:ext uri="{BB962C8B-B14F-4D97-AF65-F5344CB8AC3E}">
        <p14:creationId xmlns:p14="http://schemas.microsoft.com/office/powerpoint/2010/main" val="3490427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在</a:t>
            </a:r>
            <a:r>
              <a:rPr lang="en-US" altLang="zh-CN" smtClean="0"/>
              <a:t>UML</a:t>
            </a:r>
            <a:r>
              <a:rPr lang="zh-CN" altLang="en-US" smtClean="0"/>
              <a:t>中用</a:t>
            </a:r>
            <a:r>
              <a:rPr lang="en-US" altLang="zh-CN" smtClean="0"/>
              <a:t>5</a:t>
            </a:r>
            <a:r>
              <a:rPr lang="zh-CN" altLang="en-US" smtClean="0"/>
              <a:t>种不同的视图来表示一个系统，这些视图从不同的侧面描述系统</a:t>
            </a:r>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22DE6B-C04E-4799-B469-628652EBB7BA}" type="datetime1">
              <a:rPr lang="zh-CN" altLang="en-US" smtClean="0"/>
              <a:pPr/>
              <a:t>2018/10/13</a:t>
            </a:fld>
            <a:endParaRPr lang="zh-CN" altLang="en-US" sz="1200" smtClean="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E7BAA4-43B4-44DE-A40F-01F9C5EEF961}" type="slidenum">
              <a:rPr lang="zh-CN" altLang="en-US" smtClean="0"/>
              <a:pPr/>
              <a:t>29</a:t>
            </a:fld>
            <a:endParaRPr lang="zh-CN" altLang="en-US" sz="1200" smtClean="0"/>
          </a:p>
        </p:txBody>
      </p:sp>
    </p:spTree>
    <p:extLst>
      <p:ext uri="{BB962C8B-B14F-4D97-AF65-F5344CB8AC3E}">
        <p14:creationId xmlns:p14="http://schemas.microsoft.com/office/powerpoint/2010/main" val="123429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p:sp>
      <p:sp>
        <p:nvSpPr>
          <p:cNvPr id="9219"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Q1:</a:t>
            </a:r>
            <a:r>
              <a:rPr lang="zh-CN" altLang="en-US" smtClean="0"/>
              <a:t>那么请问什么叫类呢？</a:t>
            </a:r>
            <a:endParaRPr lang="en-US" altLang="zh-CN" smtClean="0"/>
          </a:p>
          <a:p>
            <a:r>
              <a:rPr lang="en-US" altLang="zh-CN" smtClean="0"/>
              <a:t>A</a:t>
            </a:r>
            <a:r>
              <a:rPr lang="zh-CN" altLang="en-US" smtClean="0"/>
              <a:t>：类（</a:t>
            </a:r>
            <a:r>
              <a:rPr lang="en-US" altLang="zh-CN" smtClean="0"/>
              <a:t>Class)</a:t>
            </a:r>
            <a:r>
              <a:rPr lang="zh-CN" altLang="en-US" smtClean="0"/>
              <a:t>是对一组具有相同属性、操作、关系和语义的对象的描述</a:t>
            </a:r>
          </a:p>
        </p:txBody>
      </p:sp>
      <p:sp>
        <p:nvSpPr>
          <p:cNvPr id="4" name="日期占位符 3">
            <a:extLst>
              <a:ext uri="{FF2B5EF4-FFF2-40B4-BE49-F238E27FC236}">
                <a16:creationId xmlns:a16="http://schemas.microsoft.com/office/drawing/2014/main" xmlns="" id="{3317E718-469A-44F7-8FDC-5AA8A4AABBA2}"/>
              </a:ext>
            </a:extLst>
          </p:cNvPr>
          <p:cNvSpPr>
            <a:spLocks noGrp="1"/>
          </p:cNvSpPr>
          <p:nvPr>
            <p:ph type="dt" sz="quarter" idx="1"/>
          </p:nvPr>
        </p:nvSpPr>
        <p:spPr/>
        <p:txBody>
          <a:bodyPr/>
          <a:lstStyle/>
          <a:p>
            <a:pPr>
              <a:defRPr/>
            </a:pPr>
            <a:fld id="{705F83A8-6A8B-4082-B4C6-565B21E73FE2}" type="datetime1">
              <a:rPr lang="zh-CN" altLang="en-US" smtClean="0"/>
              <a:pPr>
                <a:defRPr/>
              </a:pPr>
              <a:t>2018/10/13</a:t>
            </a:fld>
            <a:endParaRPr lang="zh-CN" altLang="en-US" sz="1200"/>
          </a:p>
        </p:txBody>
      </p:sp>
      <p:sp>
        <p:nvSpPr>
          <p:cNvPr id="5" name="灯片编号占位符 4">
            <a:extLst>
              <a:ext uri="{FF2B5EF4-FFF2-40B4-BE49-F238E27FC236}">
                <a16:creationId xmlns:a16="http://schemas.microsoft.com/office/drawing/2014/main" xmlns="" id="{39EEC75F-2A0C-40C2-8B3B-618E6E2E3AC8}"/>
              </a:ext>
            </a:extLst>
          </p:cNvPr>
          <p:cNvSpPr>
            <a:spLocks noGrp="1"/>
          </p:cNvSpPr>
          <p:nvPr>
            <p:ph type="sldNum" sz="quarter" idx="5"/>
          </p:nvPr>
        </p:nvSpPr>
        <p:spPr/>
        <p:txBody>
          <a:bodyPr/>
          <a:lstStyle/>
          <a:p>
            <a:pPr>
              <a:defRPr/>
            </a:pPr>
            <a:fld id="{29615A87-66FC-40D8-9868-23EA662F0EF7}" type="slidenum">
              <a:rPr lang="zh-CN" altLang="en-US" smtClean="0"/>
              <a:pPr>
                <a:defRPr/>
              </a:pPr>
              <a:t>43</a:t>
            </a:fld>
            <a:endParaRPr lang="zh-CN" altLang="en-US" sz="1200"/>
          </a:p>
        </p:txBody>
      </p:sp>
    </p:spTree>
    <p:extLst>
      <p:ext uri="{BB962C8B-B14F-4D97-AF65-F5344CB8AC3E}">
        <p14:creationId xmlns:p14="http://schemas.microsoft.com/office/powerpoint/2010/main" val="3846263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是一种语言</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语言提供了用于交流的词汇表和在词汇表中组合词汇的规则，而建模语言的词汇表和规则注重于对系统进行概念上和物理上的描述</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是一种用于可视化语言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不仅只是一组图形符号。确切地讲，</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表示法中的每个符号都有明确语义。一个开发者可以用</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绘制一个模型，而另一个开发者可以无歧义地解释这个模型</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是一种可用于详细描述的语言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适于对所有重要的分析、设计和实现决策进行详细描述，这些是软件密集型系统在开发和部署时所必需的。</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是一种用于构造的语言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不是一种可视化的变成语言，但用</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描述的模型描述的模型可与各种编程语言直接相关联。这意味着一种可能性，即可把用于</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描述的模型映射成语言甚至映射成关系数据库的表或面向对象数据库的持久存储。对一个事物，如果表示为图形方式最为恰当，则用</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，而如果表示为文字方式最为恰当，则用编程语言。</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是一种用于文档化的语言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适于建立系统结构及其所有细节的文档。</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还提供了用于表达需求和用于测试的语言。此外，</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提供了对项目计划活动和发布管理活动进行建模的语言</a:t>
            </a:r>
          </a:p>
          <a:p>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8</a:t>
            </a:fld>
            <a:endParaRPr lang="zh-CN" altLang="en-US"/>
          </a:p>
        </p:txBody>
      </p:sp>
    </p:spTree>
    <p:extLst>
      <p:ext uri="{BB962C8B-B14F-4D97-AF65-F5344CB8AC3E}">
        <p14:creationId xmlns:p14="http://schemas.microsoft.com/office/powerpoint/2010/main" val="45465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711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5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smtClean="0"/>
              <a:t>《UML</a:t>
            </a:r>
            <a:r>
              <a:rPr lang="zh-CN" altLang="en-US" dirty="0" smtClean="0"/>
              <a:t>用户指南</a:t>
            </a:r>
            <a:r>
              <a:rPr lang="en-US" altLang="zh-CN" dirty="0" smtClean="0"/>
              <a:t>》</a:t>
            </a:r>
            <a:r>
              <a:rPr lang="zh-CN" altLang="en-US" dirty="0" smtClean="0"/>
              <a:t>（第</a:t>
            </a:r>
            <a:r>
              <a:rPr lang="en-US" altLang="zh-CN" dirty="0" smtClean="0"/>
              <a:t>2</a:t>
            </a:r>
            <a:r>
              <a:rPr lang="zh-CN" altLang="en-US" dirty="0" smtClean="0"/>
              <a:t>版</a:t>
            </a:r>
            <a:r>
              <a:rPr lang="en-US" altLang="zh-CN" dirty="0" smtClean="0"/>
              <a:t>·</a:t>
            </a:r>
            <a:r>
              <a:rPr lang="zh-CN" altLang="en-US" dirty="0" smtClean="0"/>
              <a:t>修订版） </a:t>
            </a:r>
            <a:r>
              <a:rPr lang="en-US" altLang="zh-CN" dirty="0" smtClean="0"/>
              <a:t>P2</a:t>
            </a:r>
            <a:endParaRPr lang="zh-CN" altLang="en-US" dirty="0"/>
          </a:p>
        </p:txBody>
      </p:sp>
    </p:spTree>
    <p:extLst>
      <p:ext uri="{BB962C8B-B14F-4D97-AF65-F5344CB8AC3E}">
        <p14:creationId xmlns:p14="http://schemas.microsoft.com/office/powerpoint/2010/main" val="4184328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smtClean="0"/>
              <a:t>《UML</a:t>
            </a:r>
            <a:r>
              <a:rPr lang="zh-CN" altLang="en-US" dirty="0" smtClean="0"/>
              <a:t>用户指南</a:t>
            </a:r>
            <a:r>
              <a:rPr lang="en-US" altLang="zh-CN" dirty="0" smtClean="0"/>
              <a:t>》</a:t>
            </a:r>
            <a:r>
              <a:rPr lang="zh-CN" altLang="en-US" dirty="0" smtClean="0"/>
              <a:t>（第</a:t>
            </a:r>
            <a:r>
              <a:rPr lang="en-US" altLang="zh-CN" dirty="0" smtClean="0"/>
              <a:t>2</a:t>
            </a:r>
            <a:r>
              <a:rPr lang="zh-CN" altLang="en-US" dirty="0" smtClean="0"/>
              <a:t>版</a:t>
            </a:r>
            <a:r>
              <a:rPr lang="en-US" altLang="zh-CN" dirty="0" smtClean="0"/>
              <a:t>·</a:t>
            </a:r>
            <a:r>
              <a:rPr lang="zh-CN" altLang="en-US" dirty="0" smtClean="0"/>
              <a:t>修订版） </a:t>
            </a:r>
            <a:r>
              <a:rPr lang="en-US" altLang="zh-CN" dirty="0" smtClean="0"/>
              <a:t>P7</a:t>
            </a:r>
          </a:p>
          <a:p>
            <a:r>
              <a:rPr lang="zh-CN" altLang="en-US" dirty="0" smtClean="0"/>
              <a:t>简单地讲，对象通常是从问题空间或解空间的词汇中抽取出来的东西；类是对其具有共同性质的一组对象的描述。每一个对象都有标识（能够对它命名，以区别与其他对象）、状态（通常有一些数据与它相联系）和行为（能对该对象做某些事，它也能为其他对象做某些事）。</a:t>
            </a:r>
            <a:endParaRPr lang="zh-CN" altLang="en-US" dirty="0"/>
          </a:p>
        </p:txBody>
      </p:sp>
    </p:spTree>
    <p:extLst>
      <p:ext uri="{BB962C8B-B14F-4D97-AF65-F5344CB8AC3E}">
        <p14:creationId xmlns:p14="http://schemas.microsoft.com/office/powerpoint/2010/main" val="88392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604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471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23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0422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68055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058143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zh-CN"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DE3E047D-7984-404A-AD50-51A961C069F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0065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2154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87165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518863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326452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18345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80276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45697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65220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98217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1.jpeg"/><Relationship Id="rId5" Type="http://schemas.openxmlformats.org/officeDocument/2006/relationships/image" Target="../media/image15.jpeg"/><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jpeg"/><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2"/>
          <p:cNvGrpSpPr>
            <a:grpSpLocks/>
          </p:cNvGrpSpPr>
          <p:nvPr/>
        </p:nvGrpSpPr>
        <p:grpSpPr bwMode="auto">
          <a:xfrm>
            <a:off x="0" y="6734175"/>
            <a:ext cx="12192000" cy="138113"/>
            <a:chOff x="0" y="0"/>
            <a:chExt cx="12231884" cy="334101"/>
          </a:xfrm>
        </p:grpSpPr>
        <p:sp>
          <p:nvSpPr>
            <p:cNvPr id="2056"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7"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8"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9"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60"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051" name="任意多边形 3"/>
          <p:cNvSpPr>
            <a:spLocks noChangeArrowheads="1"/>
          </p:cNvSpPr>
          <p:nvPr/>
        </p:nvSpPr>
        <p:spPr bwMode="auto">
          <a:xfrm rot="-892780">
            <a:off x="-785813" y="-1779588"/>
            <a:ext cx="10939463" cy="7556501"/>
          </a:xfrm>
          <a:custGeom>
            <a:avLst/>
            <a:gdLst>
              <a:gd name="T0" fmla="*/ 419706202 w 3243492"/>
              <a:gd name="T1" fmla="*/ 0 h 2240066"/>
              <a:gd name="T2" fmla="*/ 419706202 w 3243492"/>
              <a:gd name="T3" fmla="*/ 228474661 h 2240066"/>
              <a:gd name="T4" fmla="*/ 306695946 w 3243492"/>
              <a:gd name="T5" fmla="*/ 228474661 h 2240066"/>
              <a:gd name="T6" fmla="*/ 308256796 w 3243492"/>
              <a:gd name="T7" fmla="*/ 290068449 h 2240066"/>
              <a:gd name="T8" fmla="*/ 240687134 w 3243492"/>
              <a:gd name="T9" fmla="*/ 228474661 h 2240066"/>
              <a:gd name="T10" fmla="*/ 0 w 3243492"/>
              <a:gd name="T11" fmla="*/ 22847466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2052" name="矩形 4"/>
          <p:cNvSpPr>
            <a:spLocks noChangeArrowheads="1"/>
          </p:cNvSpPr>
          <p:nvPr/>
        </p:nvSpPr>
        <p:spPr bwMode="auto">
          <a:xfrm>
            <a:off x="1333500" y="1375408"/>
            <a:ext cx="5675313" cy="175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6500"/>
              </a:lnSpc>
            </a:pPr>
            <a:r>
              <a:rPr lang="zh-CN" altLang="en-US" sz="6600" b="1" dirty="0" smtClean="0">
                <a:solidFill>
                  <a:srgbClr val="2E3740"/>
                </a:solidFill>
                <a:latin typeface="Calibri" panose="020F0502020204030204" pitchFamily="34" charset="0"/>
                <a:sym typeface="宋体" panose="02010600030101010101" pitchFamily="2" charset="-122"/>
              </a:rPr>
              <a:t>翻转课堂</a:t>
            </a:r>
            <a:r>
              <a:rPr lang="en-US" altLang="zh-CN" sz="6600" b="1" dirty="0" smtClean="0">
                <a:solidFill>
                  <a:srgbClr val="2E3740"/>
                </a:solidFill>
                <a:latin typeface="Calibri" panose="020F0502020204030204" pitchFamily="34" charset="0"/>
                <a:sym typeface="宋体" panose="02010600030101010101" pitchFamily="2" charset="-122"/>
              </a:rPr>
              <a:t>PPT</a:t>
            </a:r>
          </a:p>
          <a:p>
            <a:pPr eaLnBrk="1" hangingPunct="1">
              <a:lnSpc>
                <a:spcPts val="6500"/>
              </a:lnSpc>
            </a:pPr>
            <a:r>
              <a:rPr lang="en-US" altLang="zh-CN" sz="6600" b="1" dirty="0" smtClean="0">
                <a:solidFill>
                  <a:srgbClr val="2E3740"/>
                </a:solidFill>
                <a:latin typeface="Calibri" panose="020F0502020204030204" pitchFamily="34" charset="0"/>
                <a:sym typeface="宋体" panose="02010600030101010101" pitchFamily="2" charset="-122"/>
              </a:rPr>
              <a:t>UML</a:t>
            </a:r>
            <a:r>
              <a:rPr lang="zh-CN" altLang="en-US" sz="6600" b="1" dirty="0" smtClean="0">
                <a:solidFill>
                  <a:srgbClr val="2E3740"/>
                </a:solidFill>
                <a:latin typeface="Calibri" panose="020F0502020204030204" pitchFamily="34" charset="0"/>
                <a:sym typeface="宋体" panose="02010600030101010101" pitchFamily="2" charset="-122"/>
              </a:rPr>
              <a:t>概述</a:t>
            </a:r>
            <a:endParaRPr lang="zh-CN" altLang="en-US" sz="6600" b="1" dirty="0">
              <a:solidFill>
                <a:srgbClr val="2E3740"/>
              </a:solidFill>
              <a:latin typeface="Calibri" panose="020F0502020204030204" pitchFamily="34" charset="0"/>
              <a:sym typeface="宋体" panose="02010600030101010101" pitchFamily="2" charset="-122"/>
            </a:endParaRPr>
          </a:p>
        </p:txBody>
      </p:sp>
      <p:sp>
        <p:nvSpPr>
          <p:cNvPr id="2053" name="矩形 5"/>
          <p:cNvSpPr>
            <a:spLocks noChangeArrowheads="1"/>
          </p:cNvSpPr>
          <p:nvPr/>
        </p:nvSpPr>
        <p:spPr bwMode="auto">
          <a:xfrm>
            <a:off x="1333500" y="3533775"/>
            <a:ext cx="16482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smtClean="0">
                <a:solidFill>
                  <a:srgbClr val="2E3740"/>
                </a:solidFill>
                <a:latin typeface="Calibri" panose="020F0502020204030204" pitchFamily="34" charset="0"/>
                <a:sym typeface="宋体" panose="02010600030101010101" pitchFamily="2" charset="-122"/>
              </a:rPr>
              <a:t>PRD2018-G03</a:t>
            </a:r>
            <a:endParaRPr lang="zh-CN" altLang="en-US" sz="2000" b="1" dirty="0">
              <a:solidFill>
                <a:srgbClr val="2E3740"/>
              </a:solidFill>
              <a:latin typeface="Calibri" panose="020F0502020204030204" pitchFamily="34" charset="0"/>
              <a:sym typeface="宋体" panose="02010600030101010101" pitchFamily="2" charset="-122"/>
            </a:endParaRPr>
          </a:p>
        </p:txBody>
      </p:sp>
      <p:sp>
        <p:nvSpPr>
          <p:cNvPr id="2054" name="矩形 6"/>
          <p:cNvSpPr>
            <a:spLocks noChangeArrowheads="1"/>
          </p:cNvSpPr>
          <p:nvPr/>
        </p:nvSpPr>
        <p:spPr bwMode="auto">
          <a:xfrm>
            <a:off x="1338263" y="3835400"/>
            <a:ext cx="3198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t>本</a:t>
            </a:r>
            <a:r>
              <a:rPr lang="en-US" altLang="zh-CN" dirty="0" smtClean="0"/>
              <a:t>PPT</a:t>
            </a:r>
            <a:r>
              <a:rPr lang="zh-CN" altLang="en-US" dirty="0" smtClean="0"/>
              <a:t>将介绍</a:t>
            </a:r>
            <a:r>
              <a:rPr lang="en-US" altLang="zh-CN" dirty="0" smtClean="0"/>
              <a:t>UML</a:t>
            </a:r>
            <a:r>
              <a:rPr lang="zh-CN" altLang="en-US" dirty="0" smtClean="0"/>
              <a:t>的相关概念</a:t>
            </a:r>
            <a:endParaRPr lang="zh-CN" altLang="en-US" dirty="0"/>
          </a:p>
        </p:txBody>
      </p:sp>
      <p:sp>
        <p:nvSpPr>
          <p:cNvPr id="2055" name="矩形 7"/>
          <p:cNvSpPr>
            <a:spLocks noChangeArrowheads="1"/>
          </p:cNvSpPr>
          <p:nvPr/>
        </p:nvSpPr>
        <p:spPr bwMode="auto">
          <a:xfrm>
            <a:off x="7261225" y="5202238"/>
            <a:ext cx="15985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smtClean="0">
                <a:solidFill>
                  <a:srgbClr val="26B7CC"/>
                </a:solidFill>
                <a:latin typeface="Calibri" panose="020F0502020204030204" pitchFamily="34" charset="0"/>
                <a:sym typeface="Calibri" panose="020F0502020204030204" pitchFamily="34" charset="0"/>
              </a:rPr>
              <a:t>Oct.17</a:t>
            </a:r>
            <a:r>
              <a:rPr lang="en-US" altLang="zh-CN" sz="2000" baseline="30000" dirty="0" smtClean="0">
                <a:solidFill>
                  <a:srgbClr val="26B7CC"/>
                </a:solidFill>
                <a:latin typeface="Calibri" panose="020F0502020204030204" pitchFamily="34" charset="0"/>
                <a:sym typeface="Calibri" panose="020F0502020204030204" pitchFamily="34" charset="0"/>
              </a:rPr>
              <a:t>th</a:t>
            </a:r>
            <a:r>
              <a:rPr lang="en-US" altLang="zh-CN" sz="2000" dirty="0" smtClean="0">
                <a:solidFill>
                  <a:srgbClr val="26B7CC"/>
                </a:solidFill>
                <a:latin typeface="Calibri" panose="020F0502020204030204" pitchFamily="34" charset="0"/>
                <a:sym typeface="Calibri" panose="020F0502020204030204" pitchFamily="34" charset="0"/>
              </a:rPr>
              <a:t> 2018</a:t>
            </a:r>
            <a:endParaRPr lang="zh-CN" altLang="en-US" sz="2000" b="1" dirty="0">
              <a:solidFill>
                <a:srgbClr val="26B7CC"/>
              </a:solidFill>
              <a:latin typeface="Calibri" panose="020F0502020204030204" pitchFamily="34" charset="0"/>
              <a:sym typeface="宋体" panose="02010600030101010101" pitchFamily="2" charset="-122"/>
            </a:endParaRPr>
          </a:p>
        </p:txBody>
      </p:sp>
      <p:sp>
        <p:nvSpPr>
          <p:cNvPr id="2" name="文本框 1"/>
          <p:cNvSpPr txBox="1"/>
          <p:nvPr/>
        </p:nvSpPr>
        <p:spPr>
          <a:xfrm>
            <a:off x="9098732" y="3933885"/>
            <a:ext cx="2315057" cy="923330"/>
          </a:xfrm>
          <a:prstGeom prst="rect">
            <a:avLst/>
          </a:prstGeom>
          <a:noFill/>
        </p:spPr>
        <p:txBody>
          <a:bodyPr wrap="none" rtlCol="0">
            <a:spAutoFit/>
          </a:bodyPr>
          <a:lstStyle/>
          <a:p>
            <a:r>
              <a:rPr lang="zh-CN" altLang="en-US" dirty="0" smtClean="0"/>
              <a:t>组长：沈启航</a:t>
            </a:r>
            <a:endParaRPr lang="en-US" altLang="zh-CN" dirty="0" smtClean="0"/>
          </a:p>
          <a:p>
            <a:r>
              <a:rPr lang="zh-CN" altLang="en-US" dirty="0" smtClean="0"/>
              <a:t>组员：叶柏成 杨以恒</a:t>
            </a:r>
            <a:endParaRPr lang="en-US" altLang="zh-CN" dirty="0" smtClean="0"/>
          </a:p>
          <a:p>
            <a:r>
              <a:rPr lang="en-US" altLang="zh-CN" dirty="0" smtClean="0"/>
              <a:t>             </a:t>
            </a:r>
            <a:r>
              <a:rPr lang="zh-CN" altLang="en-US" dirty="0" smtClean="0"/>
              <a:t>徐哲远 骆佳俊</a:t>
            </a:r>
            <a:endParaRPr lang="zh-CN" altLang="en-US" dirty="0"/>
          </a:p>
        </p:txBody>
      </p:sp>
    </p:spTree>
    <p:extLst>
      <p:ext uri="{BB962C8B-B14F-4D97-AF65-F5344CB8AC3E}">
        <p14:creationId xmlns:p14="http://schemas.microsoft.com/office/powerpoint/2010/main" val="27576662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
        <p:nvSpPr>
          <p:cNvPr id="15" name="文本框 13"/>
          <p:cNvSpPr txBox="1">
            <a:spLocks noChangeArrowheads="1"/>
          </p:cNvSpPr>
          <p:nvPr/>
        </p:nvSpPr>
        <p:spPr bwMode="auto">
          <a:xfrm>
            <a:off x="800100" y="766742"/>
            <a:ext cx="1083310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UML</a:t>
            </a:r>
            <a:r>
              <a:rPr lang="zh-CN" altLang="en-US" b="1" dirty="0">
                <a:solidFill>
                  <a:schemeClr val="tx2"/>
                </a:solidFill>
                <a:latin typeface="Arial" panose="020B0604020202020204" pitchFamily="34" charset="0"/>
              </a:rPr>
              <a:t>的概念包括了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a:t>
            </a:r>
            <a:r>
              <a:rPr lang="en-US" altLang="zh-CN" b="1" dirty="0">
                <a:solidFill>
                  <a:schemeClr val="tx2"/>
                </a:solidFill>
                <a:latin typeface="Arial" panose="020B0604020202020204" pitchFamily="34" charset="0"/>
              </a:rPr>
              <a:t>Semantics</a:t>
            </a:r>
            <a:r>
              <a:rPr lang="zh-CN" altLang="en-US" b="1" dirty="0">
                <a:solidFill>
                  <a:schemeClr val="tx2"/>
                </a:solidFill>
                <a:latin typeface="Arial" panose="020B0604020202020204" pitchFamily="34" charset="0"/>
              </a:rPr>
              <a:t>）和</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表示符（</a:t>
            </a:r>
            <a:r>
              <a:rPr lang="en-US" altLang="zh-CN" b="1" dirty="0">
                <a:solidFill>
                  <a:schemeClr val="tx2"/>
                </a:solidFill>
                <a:latin typeface="Arial" panose="020B0604020202020204" pitchFamily="34" charset="0"/>
              </a:rPr>
              <a:t>Notation</a:t>
            </a:r>
            <a:r>
              <a:rPr lang="zh-CN" altLang="en-US" b="1" dirty="0">
                <a:solidFill>
                  <a:schemeClr val="tx2"/>
                </a:solidFill>
                <a:latin typeface="Arial" panose="020B0604020202020204" pitchFamily="34" charset="0"/>
              </a:rPr>
              <a:t>）两个部分。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语义定义了静态模型和动态模型。结构模型强调系统的对象结构，入对象的类、接口、属性和关系；行为模型关注的是系统对象的行为动作，如对象的方法、交互、协作和状态。</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表示符为开发者或开发工具使用这些图形符号和文本语法为系统建模提供了标准</a:t>
            </a:r>
            <a:r>
              <a:rPr lang="zh-CN" altLang="en-US" b="1" dirty="0" smtClean="0">
                <a:solidFill>
                  <a:schemeClr val="tx2"/>
                </a:solidFill>
                <a:latin typeface="Arial" panose="020B0604020202020204" pitchFamily="34" charset="0"/>
              </a:rPr>
              <a:t>。在</a:t>
            </a:r>
            <a:r>
              <a:rPr lang="en-US" altLang="zh-CN" b="1" dirty="0" smtClean="0">
                <a:solidFill>
                  <a:schemeClr val="tx2"/>
                </a:solidFill>
                <a:latin typeface="Arial" panose="020B0604020202020204" pitchFamily="34" charset="0"/>
              </a:rPr>
              <a:t>UML1.x</a:t>
            </a:r>
            <a:r>
              <a:rPr lang="zh-CN" altLang="en-US" b="1" dirty="0" smtClean="0">
                <a:solidFill>
                  <a:schemeClr val="tx2"/>
                </a:solidFill>
                <a:latin typeface="Arial" panose="020B0604020202020204" pitchFamily="34" charset="0"/>
              </a:rPr>
              <a:t>的版本中，重要</a:t>
            </a:r>
            <a:r>
              <a:rPr lang="zh-CN" altLang="en-US" b="1" dirty="0">
                <a:solidFill>
                  <a:schemeClr val="tx2"/>
                </a:solidFill>
                <a:latin typeface="Arial" panose="020B0604020202020204" pitchFamily="34" charset="0"/>
              </a:rPr>
              <a:t>内容由</a:t>
            </a:r>
            <a:r>
              <a:rPr lang="en-US" altLang="zh-CN" b="1" dirty="0">
                <a:solidFill>
                  <a:schemeClr val="tx2"/>
                </a:solidFill>
                <a:latin typeface="Arial" panose="020B0604020202020204" pitchFamily="34" charset="0"/>
              </a:rPr>
              <a:t>9</a:t>
            </a:r>
            <a:r>
              <a:rPr lang="zh-CN" altLang="en-US" b="1" dirty="0">
                <a:solidFill>
                  <a:schemeClr val="tx2"/>
                </a:solidFill>
                <a:latin typeface="Arial" panose="020B0604020202020204" pitchFamily="34" charset="0"/>
              </a:rPr>
              <a:t>种图来定义，包括用例图、类图、对象图、状态图、构件图、部署图、协作图、交互序列图、活动图</a:t>
            </a:r>
            <a:r>
              <a:rPr lang="zh-CN" altLang="en-US" b="1" dirty="0" smtClean="0">
                <a:solidFill>
                  <a:schemeClr val="tx2"/>
                </a:solidFill>
                <a:latin typeface="Arial" panose="020B0604020202020204" pitchFamily="34" charset="0"/>
              </a:rPr>
              <a:t>。而在</a:t>
            </a:r>
            <a:r>
              <a:rPr lang="en-US" altLang="zh-CN" b="1" dirty="0" smtClean="0">
                <a:solidFill>
                  <a:schemeClr val="tx2"/>
                </a:solidFill>
                <a:latin typeface="Arial" panose="020B0604020202020204" pitchFamily="34" charset="0"/>
              </a:rPr>
              <a:t>UML2.0</a:t>
            </a:r>
            <a:r>
              <a:rPr lang="zh-CN" altLang="en-US" b="1" dirty="0" smtClean="0">
                <a:solidFill>
                  <a:schemeClr val="tx2"/>
                </a:solidFill>
                <a:latin typeface="Arial" panose="020B0604020202020204" pitchFamily="34" charset="0"/>
              </a:rPr>
              <a:t>中又新增了</a:t>
            </a:r>
            <a:r>
              <a:rPr lang="en-US" altLang="zh-CN" b="1" dirty="0" smtClean="0">
                <a:solidFill>
                  <a:schemeClr val="tx2"/>
                </a:solidFill>
                <a:latin typeface="Arial" panose="020B0604020202020204" pitchFamily="34" charset="0"/>
              </a:rPr>
              <a:t>4</a:t>
            </a:r>
            <a:r>
              <a:rPr lang="zh-CN" altLang="en-US" b="1" dirty="0" smtClean="0">
                <a:solidFill>
                  <a:schemeClr val="tx2"/>
                </a:solidFill>
                <a:latin typeface="Arial" panose="020B0604020202020204" pitchFamily="34" charset="0"/>
              </a:rPr>
              <a:t>中图，包括包图、结构组合图、交互概念图、时间图。</a:t>
            </a:r>
            <a:endParaRPr lang="zh-CN" altLang="en-US"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143601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3731" y="1539768"/>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3482962" y="2342296"/>
            <a:ext cx="4989887" cy="1754326"/>
          </a:xfrm>
          <a:prstGeom prst="rect">
            <a:avLst/>
          </a:prstGeom>
          <a:noFill/>
        </p:spPr>
        <p:txBody>
          <a:bodyPr wrap="square">
            <a:spAutoFit/>
          </a:bodyPr>
          <a:lstStyle/>
          <a:p>
            <a:pPr algn="ctr">
              <a:defRPr/>
            </a:pPr>
            <a:r>
              <a:rPr lang="en-US" altLang="zh-CN" sz="5400" dirty="0" smtClean="0">
                <a:ln w="0"/>
                <a:solidFill>
                  <a:schemeClr val="bg1"/>
                </a:solidFill>
                <a:effectLst>
                  <a:outerShdw blurRad="38100" dist="19050" dir="2700000" algn="tl" rotWithShape="0">
                    <a:schemeClr val="dk1">
                      <a:alpha val="40000"/>
                    </a:schemeClr>
                  </a:outerShdw>
                </a:effectLst>
              </a:rPr>
              <a:t>02 </a:t>
            </a:r>
            <a:r>
              <a:rPr lang="en-US" altLang="zh-CN" sz="5400" dirty="0">
                <a:ln w="0"/>
                <a:solidFill>
                  <a:schemeClr val="bg1"/>
                </a:solidFill>
                <a:effectLst>
                  <a:outerShdw blurRad="38100" dist="19050" dir="2700000" algn="tl" rotWithShape="0">
                    <a:schemeClr val="dk1">
                      <a:alpha val="40000"/>
                    </a:schemeClr>
                  </a:outerShdw>
                </a:effectLst>
              </a:rPr>
              <a:t>UML</a:t>
            </a:r>
            <a:r>
              <a:rPr lang="zh-CN" altLang="en-US" sz="5400" dirty="0">
                <a:ln w="0"/>
                <a:solidFill>
                  <a:schemeClr val="bg1"/>
                </a:solidFill>
                <a:effectLst>
                  <a:outerShdw blurRad="38100" dist="19050" dir="2700000" algn="tl" rotWithShape="0">
                    <a:schemeClr val="dk1">
                      <a:alpha val="40000"/>
                    </a:schemeClr>
                  </a:outerShdw>
                </a:effectLst>
              </a:rPr>
              <a:t>的诞生历史</a:t>
            </a:r>
          </a:p>
        </p:txBody>
      </p:sp>
    </p:spTree>
    <p:extLst>
      <p:ext uri="{BB962C8B-B14F-4D97-AF65-F5344CB8AC3E}">
        <p14:creationId xmlns:p14="http://schemas.microsoft.com/office/powerpoint/2010/main" val="1597892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575353" y="1162379"/>
            <a:ext cx="1106526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tx2"/>
                </a:solidFill>
                <a:latin typeface="Arial" panose="020B0604020202020204" pitchFamily="34" charset="0"/>
              </a:rPr>
              <a:t>成功的软件组织应该总是能够交付满足其用户需要的软件。如果一个软件组织能够及时并可预测地开发出这样的软件，并能够有效地利用人力和物力资源，那么这个软件组织就是可持续发展的。</a:t>
            </a:r>
            <a:endParaRPr lang="en-US" altLang="zh-CN" b="1" dirty="0" smtClean="0">
              <a:solidFill>
                <a:schemeClr val="tx2"/>
              </a:solidFill>
              <a:latin typeface="Arial" panose="020B0604020202020204" pitchFamily="34" charset="0"/>
            </a:endParaRPr>
          </a:p>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tx2"/>
                </a:solidFill>
                <a:latin typeface="Arial" panose="020B0604020202020204" pitchFamily="34" charset="0"/>
              </a:rPr>
              <a:t>建模是开发优秀软件的所有活动中的核心部分，其目的是为了把想要的系统结构和行为沟通起来，为了对系统的体系结构进行可视化和控制，为了更好地理解正在构造的系统，并经常揭示简化和复用的机会，同时也是为了管理风险。</a:t>
            </a:r>
            <a:endParaRPr lang="en-US" altLang="zh-CN"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971453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grpSp>
        <p:nvGrpSpPr>
          <p:cNvPr id="3" name="组合 2"/>
          <p:cNvGrpSpPr/>
          <p:nvPr/>
        </p:nvGrpSpPr>
        <p:grpSpPr>
          <a:xfrm>
            <a:off x="1466767" y="1567477"/>
            <a:ext cx="9502775" cy="4789411"/>
            <a:chOff x="1466767" y="1567477"/>
            <a:chExt cx="9502775" cy="4789411"/>
          </a:xfrm>
        </p:grpSpPr>
        <p:grpSp>
          <p:nvGrpSpPr>
            <p:cNvPr id="2" name="组合 1"/>
            <p:cNvGrpSpPr/>
            <p:nvPr/>
          </p:nvGrpSpPr>
          <p:grpSpPr>
            <a:xfrm>
              <a:off x="1466767" y="1567477"/>
              <a:ext cx="9502775" cy="4789411"/>
              <a:chOff x="1466767" y="1567477"/>
              <a:chExt cx="9502775" cy="4789411"/>
            </a:xfrm>
          </p:grpSpPr>
          <p:sp>
            <p:nvSpPr>
              <p:cNvPr id="11" name="任意多边形 4"/>
              <p:cNvSpPr>
                <a:spLocks noChangeArrowheads="1"/>
              </p:cNvSpPr>
              <p:nvPr/>
            </p:nvSpPr>
            <p:spPr bwMode="auto">
              <a:xfrm>
                <a:off x="1466767" y="1567477"/>
                <a:ext cx="9502775" cy="478941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dirty="0"/>
              </a:p>
            </p:txBody>
          </p:sp>
          <p:sp>
            <p:nvSpPr>
              <p:cNvPr id="14" name="文本框 1"/>
              <p:cNvSpPr txBox="1">
                <a:spLocks noChangeArrowheads="1"/>
              </p:cNvSpPr>
              <p:nvPr/>
            </p:nvSpPr>
            <p:spPr bwMode="auto">
              <a:xfrm>
                <a:off x="1712936" y="1675234"/>
                <a:ext cx="90104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bg1"/>
                    </a:solidFill>
                    <a:latin typeface="Arial" panose="020B0604020202020204" pitchFamily="34" charset="0"/>
                  </a:rPr>
                  <a:t>现代的软件开发采用面向对象的观点进行建模。按照这种说法，所有软件系统都用对象或类作为其主要构造块。</a:t>
                </a:r>
                <a:endParaRPr lang="en-US" altLang="zh-CN" b="1" dirty="0">
                  <a:solidFill>
                    <a:schemeClr val="bg1"/>
                  </a:solidFill>
                  <a:latin typeface="Arial" panose="020B0604020202020204" pitchFamily="34" charset="0"/>
                </a:endParaRPr>
              </a:p>
            </p:txBody>
          </p:sp>
        </p:grpSp>
        <p:sp>
          <p:nvSpPr>
            <p:cNvPr id="16" name="文本框 1"/>
            <p:cNvSpPr txBox="1">
              <a:spLocks noChangeArrowheads="1"/>
            </p:cNvSpPr>
            <p:nvPr/>
          </p:nvSpPr>
          <p:spPr bwMode="auto">
            <a:xfrm>
              <a:off x="1712936" y="3561450"/>
              <a:ext cx="9010436"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bg1"/>
                  </a:solidFill>
                  <a:latin typeface="Arial" panose="020B0604020202020204" pitchFamily="34" charset="0"/>
                </a:rPr>
                <a:t>对面向对象系统进行可视化、详述、构造和文档化正是统一建模语言（</a:t>
              </a:r>
              <a:r>
                <a:rPr lang="en-US" altLang="zh-CN" b="1" dirty="0" smtClean="0">
                  <a:solidFill>
                    <a:schemeClr val="bg1"/>
                  </a:solidFill>
                  <a:latin typeface="Arial" panose="020B0604020202020204" pitchFamily="34" charset="0"/>
                </a:rPr>
                <a:t>UML</a:t>
              </a:r>
              <a:r>
                <a:rPr lang="zh-CN" altLang="en-US" b="1" dirty="0" smtClean="0">
                  <a:solidFill>
                    <a:schemeClr val="bg1"/>
                  </a:solidFill>
                  <a:latin typeface="Arial" panose="020B0604020202020204" pitchFamily="34" charset="0"/>
                </a:rPr>
                <a:t>）的目的。</a:t>
              </a:r>
              <a:endParaRPr lang="en-US" altLang="zh-CN" b="1" dirty="0">
                <a:solidFill>
                  <a:schemeClr val="bg1"/>
                </a:solidFill>
                <a:latin typeface="Arial" panose="020B0604020202020204" pitchFamily="34" charset="0"/>
              </a:endParaRPr>
            </a:p>
          </p:txBody>
        </p:sp>
      </p:grpSp>
    </p:spTree>
    <p:extLst>
      <p:ext uri="{BB962C8B-B14F-4D97-AF65-F5344CB8AC3E}">
        <p14:creationId xmlns:p14="http://schemas.microsoft.com/office/powerpoint/2010/main" val="2193285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1617346" y="1162379"/>
            <a:ext cx="898988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起源于多种面向对象建模方法。面向对象建模语言最早出现在</a:t>
            </a:r>
            <a:r>
              <a:rPr lang="en-US" altLang="zh-CN" b="1" dirty="0">
                <a:solidFill>
                  <a:schemeClr val="tx2"/>
                </a:solidFill>
                <a:latin typeface="Arial" panose="020B0604020202020204" pitchFamily="34" charset="0"/>
              </a:rPr>
              <a:t>20</a:t>
            </a:r>
            <a:r>
              <a:rPr lang="zh-CN" altLang="en-US" b="1" dirty="0">
                <a:solidFill>
                  <a:schemeClr val="tx2"/>
                </a:solidFill>
                <a:latin typeface="Arial" panose="020B0604020202020204" pitchFamily="34" charset="0"/>
              </a:rPr>
              <a:t>世纪</a:t>
            </a:r>
            <a:r>
              <a:rPr lang="en-US" altLang="zh-CN" b="1" dirty="0">
                <a:solidFill>
                  <a:schemeClr val="tx2"/>
                </a:solidFill>
                <a:latin typeface="Arial" panose="020B0604020202020204" pitchFamily="34" charset="0"/>
              </a:rPr>
              <a:t>70</a:t>
            </a:r>
            <a:r>
              <a:rPr lang="zh-CN" altLang="en-US" b="1" dirty="0">
                <a:solidFill>
                  <a:schemeClr val="tx2"/>
                </a:solidFill>
                <a:latin typeface="Arial" panose="020B0604020202020204" pitchFamily="34" charset="0"/>
              </a:rPr>
              <a:t>年代中期。</a:t>
            </a:r>
            <a:r>
              <a:rPr lang="en-US" altLang="zh-CN" b="1" dirty="0">
                <a:solidFill>
                  <a:schemeClr val="tx2"/>
                </a:solidFill>
                <a:latin typeface="Arial" panose="020B0604020202020204" pitchFamily="34" charset="0"/>
              </a:rPr>
              <a:t>1989</a:t>
            </a:r>
            <a:r>
              <a:rPr lang="zh-CN" altLang="en-US" b="1" dirty="0">
                <a:solidFill>
                  <a:schemeClr val="tx2"/>
                </a:solidFill>
                <a:latin typeface="Arial" panose="020B0604020202020204" pitchFamily="34" charset="0"/>
              </a:rPr>
              <a:t>年到</a:t>
            </a:r>
            <a:r>
              <a:rPr lang="en-US" altLang="zh-CN" b="1" dirty="0">
                <a:solidFill>
                  <a:schemeClr val="tx2"/>
                </a:solidFill>
                <a:latin typeface="Arial" panose="020B0604020202020204" pitchFamily="34" charset="0"/>
              </a:rPr>
              <a:t>1994</a:t>
            </a:r>
            <a:r>
              <a:rPr lang="zh-CN" altLang="en-US" b="1" dirty="0">
                <a:solidFill>
                  <a:schemeClr val="tx2"/>
                </a:solidFill>
                <a:latin typeface="Arial" panose="020B0604020202020204" pitchFamily="34" charset="0"/>
              </a:rPr>
              <a:t>年，其数量从不到十种加到了五十多种。但是由于用户不了解不同建模语言之间的优缺点及它们互相之间的差异，用户由于没有能力区别不同语言之间的差别，因此很难找到一种比较适合其应用特点的语言，极大地妨碍了用户之间的交流。因此，需要统一建模语言。</a:t>
            </a:r>
            <a:endParaRPr lang="en-US" altLang="zh-CN"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344478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smtClean="0">
                <a:solidFill>
                  <a:schemeClr val="tx2"/>
                </a:solidFill>
                <a:latin typeface="黑体" panose="02010609060101010101" pitchFamily="49" charset="-122"/>
                <a:ea typeface="黑体" panose="02010609060101010101" pitchFamily="49" charset="-122"/>
              </a:rPr>
              <a:t>3</a:t>
            </a:r>
            <a:r>
              <a:rPr lang="zh-CN" altLang="en-US" sz="3200" dirty="0" smtClean="0">
                <a:solidFill>
                  <a:schemeClr val="tx2"/>
                </a:solidFill>
                <a:latin typeface="黑体" panose="02010609060101010101" pitchFamily="49" charset="-122"/>
                <a:ea typeface="黑体" panose="02010609060101010101" pitchFamily="49" charset="-122"/>
              </a:rPr>
              <a:t>位创始人</a:t>
            </a:r>
            <a:endParaRPr lang="zh-CN" altLang="en-US" sz="3200" dirty="0">
              <a:solidFill>
                <a:schemeClr val="tx2"/>
              </a:solidFill>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xmlns="" id="{F011FBD3-951B-4430-B553-1580E7072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765" y="1573867"/>
            <a:ext cx="2610302" cy="3696576"/>
          </a:xfrm>
          <a:prstGeom prst="rect">
            <a:avLst/>
          </a:prstGeom>
        </p:spPr>
      </p:pic>
      <p:sp>
        <p:nvSpPr>
          <p:cNvPr id="3" name="矩形 2"/>
          <p:cNvSpPr/>
          <p:nvPr/>
        </p:nvSpPr>
        <p:spPr>
          <a:xfrm>
            <a:off x="4307295" y="1297947"/>
            <a:ext cx="7507985" cy="4616648"/>
          </a:xfrm>
          <a:prstGeom prst="rect">
            <a:avLst/>
          </a:prstGeom>
        </p:spPr>
        <p:txBody>
          <a:bodyPr wrap="square">
            <a:spAutoFit/>
          </a:bodyPr>
          <a:lstStyle/>
          <a:p>
            <a:pPr>
              <a:lnSpc>
                <a:spcPct val="150000"/>
              </a:lnSpc>
            </a:pPr>
            <a:r>
              <a:rPr lang="zh-CN" altLang="en-US" sz="2800" b="1" dirty="0"/>
              <a:t>葛来迪</a:t>
            </a:r>
            <a:r>
              <a:rPr lang="en-US" altLang="zh-CN" sz="2800" b="1" dirty="0"/>
              <a:t>·</a:t>
            </a:r>
            <a:r>
              <a:rPr lang="zh-CN" altLang="en-US" sz="2800" b="1" dirty="0"/>
              <a:t>布区</a:t>
            </a:r>
            <a:r>
              <a:rPr lang="zh-CN" altLang="en-US" sz="2800" dirty="0"/>
              <a:t>（英语：</a:t>
            </a:r>
            <a:r>
              <a:rPr lang="en-US" altLang="zh-CN" sz="2800" dirty="0"/>
              <a:t>Grady </a:t>
            </a:r>
            <a:r>
              <a:rPr lang="en-US" altLang="zh-CN" sz="2800" dirty="0" err="1"/>
              <a:t>Booch</a:t>
            </a:r>
            <a:r>
              <a:rPr lang="zh-CN" altLang="en-US" sz="2800" dirty="0"/>
              <a:t>，</a:t>
            </a:r>
            <a:r>
              <a:rPr lang="en-US" altLang="zh-CN" sz="2800" dirty="0"/>
              <a:t>1955</a:t>
            </a:r>
            <a:r>
              <a:rPr lang="zh-CN" altLang="en-US" sz="2800" dirty="0"/>
              <a:t>年</a:t>
            </a:r>
            <a:r>
              <a:rPr lang="en-US" altLang="zh-CN" sz="2800" dirty="0"/>
              <a:t>2</a:t>
            </a:r>
            <a:r>
              <a:rPr lang="zh-CN" altLang="en-US" sz="2800" dirty="0"/>
              <a:t>月</a:t>
            </a:r>
            <a:r>
              <a:rPr lang="en-US" altLang="zh-CN" sz="2800" dirty="0"/>
              <a:t>27</a:t>
            </a:r>
            <a:r>
              <a:rPr lang="zh-CN" altLang="en-US" sz="2800" dirty="0"/>
              <a:t>日－），生于美国，计算机科学家与软件工程师，与伊瓦尔</a:t>
            </a:r>
            <a:r>
              <a:rPr lang="en-US" altLang="zh-CN" sz="2800" dirty="0"/>
              <a:t>·</a:t>
            </a:r>
            <a:r>
              <a:rPr lang="zh-CN" altLang="en-US" sz="2800" dirty="0"/>
              <a:t>雅各布森、詹姆士</a:t>
            </a:r>
            <a:r>
              <a:rPr lang="en-US" altLang="zh-CN" sz="2800" dirty="0"/>
              <a:t>·</a:t>
            </a:r>
            <a:r>
              <a:rPr lang="zh-CN" altLang="en-US" sz="2800" dirty="0"/>
              <a:t>兰宝（</a:t>
            </a:r>
            <a:r>
              <a:rPr lang="en-US" altLang="zh-CN" sz="2800" dirty="0"/>
              <a:t>James </a:t>
            </a:r>
            <a:r>
              <a:rPr lang="en-US" altLang="zh-CN" sz="2800" dirty="0" err="1"/>
              <a:t>Rumbaugh</a:t>
            </a:r>
            <a:r>
              <a:rPr lang="zh-CN" altLang="en-US" sz="2800" dirty="0"/>
              <a:t>）共同开发了统一建模语言（</a:t>
            </a:r>
            <a:r>
              <a:rPr lang="en-US" altLang="zh-CN" sz="2800" dirty="0"/>
              <a:t>UML</a:t>
            </a:r>
            <a:r>
              <a:rPr lang="zh-CN" altLang="en-US" sz="2800" dirty="0"/>
              <a:t>）。他曾为</a:t>
            </a:r>
            <a:r>
              <a:rPr lang="en-US" altLang="zh-CN" sz="2800" dirty="0"/>
              <a:t>Ada</a:t>
            </a:r>
            <a:r>
              <a:rPr lang="zh-CN" altLang="en-US" sz="2800" dirty="0"/>
              <a:t>语言编写了重要的教科书，在软件架构、软件工程及协作开发环境领域的贡献具有国际性声望。</a:t>
            </a:r>
            <a:endParaRPr lang="zh-CN" altLang="zh-CN" sz="2800" dirty="0"/>
          </a:p>
        </p:txBody>
      </p:sp>
    </p:spTree>
    <p:extLst>
      <p:ext uri="{BB962C8B-B14F-4D97-AF65-F5344CB8AC3E}">
        <p14:creationId xmlns:p14="http://schemas.microsoft.com/office/powerpoint/2010/main" val="2679433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smtClean="0">
                <a:solidFill>
                  <a:schemeClr val="tx2"/>
                </a:solidFill>
                <a:latin typeface="黑体" panose="02010609060101010101" pitchFamily="49" charset="-122"/>
                <a:ea typeface="黑体" panose="02010609060101010101" pitchFamily="49" charset="-122"/>
              </a:rPr>
              <a:t>3</a:t>
            </a:r>
            <a:r>
              <a:rPr lang="zh-CN" altLang="en-US" sz="3200" dirty="0" smtClean="0">
                <a:solidFill>
                  <a:schemeClr val="tx2"/>
                </a:solidFill>
                <a:latin typeface="黑体" panose="02010609060101010101" pitchFamily="49" charset="-122"/>
                <a:ea typeface="黑体" panose="02010609060101010101" pitchFamily="49" charset="-122"/>
              </a:rPr>
              <a:t>位创始人</a:t>
            </a:r>
            <a:endParaRPr lang="zh-CN" altLang="en-US" sz="3200" dirty="0">
              <a:solidFill>
                <a:schemeClr val="tx2"/>
              </a:solidFill>
              <a:latin typeface="黑体" panose="02010609060101010101" pitchFamily="49" charset="-122"/>
              <a:ea typeface="黑体" panose="02010609060101010101" pitchFamily="49" charset="-122"/>
            </a:endParaRPr>
          </a:p>
        </p:txBody>
      </p:sp>
      <p:sp>
        <p:nvSpPr>
          <p:cNvPr id="3" name="矩形 2"/>
          <p:cNvSpPr/>
          <p:nvPr/>
        </p:nvSpPr>
        <p:spPr>
          <a:xfrm>
            <a:off x="4327843" y="1739736"/>
            <a:ext cx="7507985" cy="3323987"/>
          </a:xfrm>
          <a:prstGeom prst="rect">
            <a:avLst/>
          </a:prstGeom>
        </p:spPr>
        <p:txBody>
          <a:bodyPr wrap="square">
            <a:spAutoFit/>
          </a:bodyPr>
          <a:lstStyle/>
          <a:p>
            <a:pPr>
              <a:lnSpc>
                <a:spcPct val="150000"/>
              </a:lnSpc>
            </a:pPr>
            <a:r>
              <a:rPr lang="zh-CN" altLang="en-US" sz="2800" b="1" dirty="0"/>
              <a:t>詹姆士</a:t>
            </a:r>
            <a:r>
              <a:rPr lang="en-US" altLang="zh-CN" sz="2800" b="1" dirty="0"/>
              <a:t>·</a:t>
            </a:r>
            <a:r>
              <a:rPr lang="zh-CN" altLang="en-US" sz="2800" b="1" dirty="0"/>
              <a:t>兰宝</a:t>
            </a:r>
            <a:r>
              <a:rPr lang="zh-CN" altLang="en-US" sz="2800" dirty="0"/>
              <a:t>（英语：</a:t>
            </a:r>
            <a:r>
              <a:rPr lang="en-US" altLang="zh-CN" sz="2800" dirty="0"/>
              <a:t>James E. </a:t>
            </a:r>
            <a:r>
              <a:rPr lang="en-US" altLang="zh-CN" sz="2800" dirty="0" err="1"/>
              <a:t>Rumbaugh</a:t>
            </a:r>
            <a:r>
              <a:rPr lang="zh-CN" altLang="en-US" sz="2800" dirty="0"/>
              <a:t>，</a:t>
            </a:r>
            <a:r>
              <a:rPr lang="en-US" altLang="zh-CN" sz="2800" dirty="0"/>
              <a:t>1947</a:t>
            </a:r>
            <a:r>
              <a:rPr lang="zh-CN" altLang="en-US" sz="2800" dirty="0"/>
              <a:t>年</a:t>
            </a:r>
            <a:r>
              <a:rPr lang="en-US" altLang="zh-CN" sz="2800" dirty="0"/>
              <a:t>8</a:t>
            </a:r>
            <a:r>
              <a:rPr lang="zh-CN" altLang="en-US" sz="2800" dirty="0"/>
              <a:t>月</a:t>
            </a:r>
            <a:r>
              <a:rPr lang="en-US" altLang="zh-CN" sz="2800" dirty="0"/>
              <a:t>22</a:t>
            </a:r>
            <a:r>
              <a:rPr lang="zh-CN" altLang="en-US" sz="2800" dirty="0"/>
              <a:t>日－），生于美国宾夕法尼亚州伯利恒，计算机科学家，专长于软件工程与面向对象技术。曾提出物件建模技术与统一建模语言（</a:t>
            </a:r>
            <a:r>
              <a:rPr lang="en-US" altLang="zh-CN" sz="2800" dirty="0"/>
              <a:t>UML</a:t>
            </a:r>
            <a:r>
              <a:rPr lang="zh-CN" altLang="en-US" sz="2800" dirty="0"/>
              <a:t>）。</a:t>
            </a:r>
          </a:p>
        </p:txBody>
      </p:sp>
      <p:pic>
        <p:nvPicPr>
          <p:cNvPr id="14" name="图片 13">
            <a:extLst>
              <a:ext uri="{FF2B5EF4-FFF2-40B4-BE49-F238E27FC236}">
                <a16:creationId xmlns:a16="http://schemas.microsoft.com/office/drawing/2014/main" xmlns="" id="{2909AC9D-2590-4CE9-AADE-7A9E21CD3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755" y="1829819"/>
            <a:ext cx="2842322" cy="3552903"/>
          </a:xfrm>
          <a:prstGeom prst="rect">
            <a:avLst/>
          </a:prstGeom>
        </p:spPr>
      </p:pic>
    </p:spTree>
    <p:extLst>
      <p:ext uri="{BB962C8B-B14F-4D97-AF65-F5344CB8AC3E}">
        <p14:creationId xmlns:p14="http://schemas.microsoft.com/office/powerpoint/2010/main" val="2101565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smtClean="0">
                <a:solidFill>
                  <a:schemeClr val="tx2"/>
                </a:solidFill>
                <a:latin typeface="黑体" panose="02010609060101010101" pitchFamily="49" charset="-122"/>
                <a:ea typeface="黑体" panose="02010609060101010101" pitchFamily="49" charset="-122"/>
              </a:rPr>
              <a:t>3</a:t>
            </a:r>
            <a:r>
              <a:rPr lang="zh-CN" altLang="en-US" sz="3200" dirty="0" smtClean="0">
                <a:solidFill>
                  <a:schemeClr val="tx2"/>
                </a:solidFill>
                <a:latin typeface="黑体" panose="02010609060101010101" pitchFamily="49" charset="-122"/>
                <a:ea typeface="黑体" panose="02010609060101010101" pitchFamily="49" charset="-122"/>
              </a:rPr>
              <a:t>位创始人</a:t>
            </a:r>
            <a:endParaRPr lang="zh-CN" altLang="en-US" sz="3200" dirty="0">
              <a:solidFill>
                <a:schemeClr val="tx2"/>
              </a:solidFill>
              <a:latin typeface="黑体" panose="02010609060101010101" pitchFamily="49" charset="-122"/>
              <a:ea typeface="黑体" panose="02010609060101010101" pitchFamily="49" charset="-122"/>
            </a:endParaRPr>
          </a:p>
        </p:txBody>
      </p:sp>
      <p:sp>
        <p:nvSpPr>
          <p:cNvPr id="3" name="矩形 2"/>
          <p:cNvSpPr/>
          <p:nvPr/>
        </p:nvSpPr>
        <p:spPr>
          <a:xfrm>
            <a:off x="4338117" y="1278306"/>
            <a:ext cx="7507985" cy="5262979"/>
          </a:xfrm>
          <a:prstGeom prst="rect">
            <a:avLst/>
          </a:prstGeom>
        </p:spPr>
        <p:txBody>
          <a:bodyPr wrap="square">
            <a:spAutoFit/>
          </a:bodyPr>
          <a:lstStyle/>
          <a:p>
            <a:pPr>
              <a:lnSpc>
                <a:spcPct val="150000"/>
              </a:lnSpc>
            </a:pPr>
            <a:r>
              <a:rPr lang="zh-CN" altLang="en-US" sz="2800" b="1" dirty="0"/>
              <a:t>伊瓦尔</a:t>
            </a:r>
            <a:r>
              <a:rPr lang="en-US" altLang="zh-CN" sz="2800" b="1" dirty="0"/>
              <a:t>·</a:t>
            </a:r>
            <a:r>
              <a:rPr lang="zh-CN" altLang="en-US" sz="2800" b="1" dirty="0"/>
              <a:t>亚尔玛</a:t>
            </a:r>
            <a:r>
              <a:rPr lang="en-US" altLang="zh-CN" sz="2800" b="1" dirty="0"/>
              <a:t>·</a:t>
            </a:r>
            <a:r>
              <a:rPr lang="zh-CN" altLang="en-US" sz="2800" b="1" dirty="0"/>
              <a:t>雅各布森</a:t>
            </a:r>
            <a:r>
              <a:rPr lang="zh-CN" altLang="en-US" sz="2800" dirty="0"/>
              <a:t>（瑞典语：</a:t>
            </a:r>
            <a:r>
              <a:rPr lang="en-US" altLang="zh-CN" sz="2800" dirty="0"/>
              <a:t>Ivar Hjalmar Jacobson</a:t>
            </a:r>
            <a:r>
              <a:rPr lang="zh-CN" altLang="en-US" sz="2800" dirty="0"/>
              <a:t>，</a:t>
            </a:r>
            <a:r>
              <a:rPr lang="en-US" altLang="zh-CN" sz="2800" dirty="0"/>
              <a:t>1939</a:t>
            </a:r>
            <a:r>
              <a:rPr lang="zh-CN" altLang="en-US" sz="2800" dirty="0"/>
              <a:t>年</a:t>
            </a:r>
            <a:r>
              <a:rPr lang="en-US" altLang="zh-CN" sz="2800" dirty="0"/>
              <a:t>9</a:t>
            </a:r>
            <a:r>
              <a:rPr lang="zh-CN" altLang="en-US" sz="2800" dirty="0"/>
              <a:t>月</a:t>
            </a:r>
            <a:r>
              <a:rPr lang="en-US" altLang="zh-CN" sz="2800" dirty="0"/>
              <a:t>2</a:t>
            </a:r>
            <a:r>
              <a:rPr lang="zh-CN" altLang="en-US" sz="2800" dirty="0"/>
              <a:t>日－），又译伊万</a:t>
            </a:r>
            <a:r>
              <a:rPr lang="en-US" altLang="zh-CN" sz="2800" dirty="0"/>
              <a:t>·</a:t>
            </a:r>
            <a:r>
              <a:rPr lang="zh-CN" altLang="en-US" sz="2800" dirty="0"/>
              <a:t>雅各布森，生于瑞典于斯塔德（</a:t>
            </a:r>
            <a:r>
              <a:rPr lang="en-US" altLang="zh-CN" sz="2800" dirty="0" err="1"/>
              <a:t>Ystad</a:t>
            </a:r>
            <a:r>
              <a:rPr lang="zh-CN" altLang="en-US" sz="2800" dirty="0"/>
              <a:t>），计算机科学家与软件工程师，在软件工程领域有很大贡献。曾参与设计统一建模语言（</a:t>
            </a:r>
            <a:r>
              <a:rPr lang="en-US" altLang="zh-CN" sz="2800" dirty="0"/>
              <a:t>UML</a:t>
            </a:r>
            <a:r>
              <a:rPr lang="zh-CN" altLang="en-US" sz="2800" dirty="0"/>
              <a:t>）、</a:t>
            </a:r>
            <a:r>
              <a:rPr lang="en-US" altLang="zh-CN" sz="2800" dirty="0"/>
              <a:t>IBM-Rational</a:t>
            </a:r>
            <a:r>
              <a:rPr lang="zh-CN" altLang="en-US" sz="2800" dirty="0"/>
              <a:t>统一过程（</a:t>
            </a:r>
            <a:r>
              <a:rPr lang="en-US" altLang="zh-CN" sz="2800" dirty="0"/>
              <a:t>RUP</a:t>
            </a:r>
            <a:r>
              <a:rPr lang="zh-CN" altLang="en-US" sz="2800" dirty="0"/>
              <a:t>）、</a:t>
            </a:r>
            <a:r>
              <a:rPr lang="en-US" altLang="zh-CN" sz="2800" dirty="0" err="1"/>
              <a:t>Objectory</a:t>
            </a:r>
            <a:r>
              <a:rPr lang="zh-CN" altLang="en-US" sz="2800" dirty="0"/>
              <a:t>方法，对于</a:t>
            </a:r>
            <a:r>
              <a:rPr lang="en-US" altLang="zh-CN" sz="2800" dirty="0"/>
              <a:t>Aspect-oriented software development</a:t>
            </a:r>
            <a:r>
              <a:rPr lang="zh-CN" altLang="en-US" sz="2800" dirty="0"/>
              <a:t>也做出很多贡献。</a:t>
            </a:r>
          </a:p>
        </p:txBody>
      </p:sp>
      <p:pic>
        <p:nvPicPr>
          <p:cNvPr id="15" name="图片 14">
            <a:extLst>
              <a:ext uri="{FF2B5EF4-FFF2-40B4-BE49-F238E27FC236}">
                <a16:creationId xmlns:a16="http://schemas.microsoft.com/office/drawing/2014/main" xmlns="" id="{3E3B3F9E-274B-485F-81BD-BCEEF1EAD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41" y="1739736"/>
            <a:ext cx="3213150" cy="3677587"/>
          </a:xfrm>
          <a:prstGeom prst="rect">
            <a:avLst/>
          </a:prstGeom>
        </p:spPr>
      </p:pic>
    </p:spTree>
    <p:extLst>
      <p:ext uri="{BB962C8B-B14F-4D97-AF65-F5344CB8AC3E}">
        <p14:creationId xmlns:p14="http://schemas.microsoft.com/office/powerpoint/2010/main" val="12551597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箭头: 五边形 1"/>
          <p:cNvSpPr>
            <a:spLocks noChangeArrowheads="1"/>
          </p:cNvSpPr>
          <p:nvPr/>
        </p:nvSpPr>
        <p:spPr bwMode="auto">
          <a:xfrm>
            <a:off x="347663" y="1916112"/>
            <a:ext cx="2328862" cy="3611385"/>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1995</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10</a:t>
            </a:r>
            <a:r>
              <a:rPr lang="zh-CN" altLang="en-US" sz="2400" b="1" dirty="0">
                <a:solidFill>
                  <a:schemeClr val="bg1"/>
                </a:solidFill>
                <a:latin typeface="Arial" panose="020B0604020202020204" pitchFamily="34" charset="0"/>
              </a:rPr>
              <a:t>月发布了第一个公开版本</a:t>
            </a:r>
            <a:r>
              <a:rPr lang="en-US" altLang="zh-CN" sz="2400" b="1" dirty="0">
                <a:solidFill>
                  <a:schemeClr val="bg1"/>
                </a:solidFill>
                <a:latin typeface="Arial" panose="020B0604020202020204" pitchFamily="34" charset="0"/>
              </a:rPr>
              <a:t>UM0.8</a:t>
            </a:r>
            <a:endParaRPr lang="zh-CN" altLang="en-US" sz="2400" b="1" dirty="0">
              <a:solidFill>
                <a:schemeClr val="bg1"/>
              </a:solidFill>
              <a:latin typeface="Arial" panose="020B0604020202020204" pitchFamily="34" charset="0"/>
            </a:endParaRPr>
          </a:p>
        </p:txBody>
      </p:sp>
      <p:sp>
        <p:nvSpPr>
          <p:cNvPr id="9222" name="箭头: 五边形 16"/>
          <p:cNvSpPr>
            <a:spLocks noChangeArrowheads="1"/>
          </p:cNvSpPr>
          <p:nvPr/>
        </p:nvSpPr>
        <p:spPr bwMode="auto">
          <a:xfrm>
            <a:off x="2851150" y="1916113"/>
            <a:ext cx="2387601"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dirty="0">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1996</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6</a:t>
            </a:r>
            <a:r>
              <a:rPr lang="zh-CN" altLang="en-US" sz="2400" b="1" dirty="0">
                <a:solidFill>
                  <a:schemeClr val="bg1"/>
                </a:solidFill>
                <a:latin typeface="Arial" panose="020B0604020202020204" pitchFamily="34" charset="0"/>
              </a:rPr>
              <a:t>月和</a:t>
            </a:r>
            <a:r>
              <a:rPr lang="en-US" altLang="zh-CN" sz="2400" b="1" dirty="0">
                <a:solidFill>
                  <a:schemeClr val="bg1"/>
                </a:solidFill>
                <a:latin typeface="Arial" panose="020B0604020202020204" pitchFamily="34" charset="0"/>
              </a:rPr>
              <a:t>10</a:t>
            </a:r>
            <a:r>
              <a:rPr lang="zh-CN" altLang="en-US" sz="2400" b="1" dirty="0">
                <a:solidFill>
                  <a:schemeClr val="bg1"/>
                </a:solidFill>
                <a:latin typeface="Arial" panose="020B0604020202020204" pitchFamily="34" charset="0"/>
              </a:rPr>
              <a:t>发布了两个新版本</a:t>
            </a:r>
            <a:r>
              <a:rPr lang="en-US" altLang="zh-CN" sz="2400" b="1" dirty="0">
                <a:solidFill>
                  <a:schemeClr val="bg1"/>
                </a:solidFill>
                <a:latin typeface="Arial" panose="020B0604020202020204" pitchFamily="34" charset="0"/>
              </a:rPr>
              <a:t>UML0.9</a:t>
            </a:r>
            <a:r>
              <a:rPr lang="zh-CN" altLang="en-US" sz="2400" b="1" dirty="0">
                <a:solidFill>
                  <a:schemeClr val="bg1"/>
                </a:solidFill>
                <a:latin typeface="Arial" panose="020B0604020202020204" pitchFamily="34" charset="0"/>
              </a:rPr>
              <a:t>和</a:t>
            </a:r>
            <a:r>
              <a:rPr lang="en-US" altLang="zh-CN" sz="2400" b="1" dirty="0">
                <a:solidFill>
                  <a:schemeClr val="bg1"/>
                </a:solidFill>
                <a:latin typeface="Arial" panose="020B0604020202020204" pitchFamily="34" charset="0"/>
              </a:rPr>
              <a:t>UML0.91,</a:t>
            </a:r>
            <a:r>
              <a:rPr lang="zh-CN" altLang="en-US" sz="2400" b="1" dirty="0">
                <a:solidFill>
                  <a:schemeClr val="bg1"/>
                </a:solidFill>
                <a:latin typeface="Arial" panose="020B0604020202020204" pitchFamily="34" charset="0"/>
              </a:rPr>
              <a:t>并将</a:t>
            </a:r>
            <a:r>
              <a:rPr lang="en-US" altLang="zh-CN" sz="2400" b="1" dirty="0">
                <a:solidFill>
                  <a:schemeClr val="bg1"/>
                </a:solidFill>
                <a:latin typeface="Arial" panose="020B0604020202020204" pitchFamily="34" charset="0"/>
              </a:rPr>
              <a:t>UM</a:t>
            </a:r>
            <a:r>
              <a:rPr lang="zh-CN" altLang="en-US" sz="2400" b="1" dirty="0">
                <a:solidFill>
                  <a:schemeClr val="bg1"/>
                </a:solidFill>
                <a:latin typeface="Arial" panose="020B0604020202020204" pitchFamily="34" charset="0"/>
              </a:rPr>
              <a:t>改名为</a:t>
            </a:r>
            <a:r>
              <a:rPr lang="en-US" altLang="zh-CN" sz="2400" b="1" dirty="0">
                <a:solidFill>
                  <a:schemeClr val="bg1"/>
                </a:solidFill>
                <a:latin typeface="Arial" panose="020B0604020202020204" pitchFamily="34" charset="0"/>
              </a:rPr>
              <a:t>UML</a:t>
            </a:r>
            <a:r>
              <a:rPr lang="zh-CN" altLang="en-US" sz="2400" b="1" dirty="0">
                <a:solidFill>
                  <a:schemeClr val="bg1"/>
                </a:solidFill>
                <a:latin typeface="Arial" panose="020B0604020202020204" pitchFamily="34" charset="0"/>
              </a:rPr>
              <a:t>。</a:t>
            </a:r>
          </a:p>
        </p:txBody>
      </p:sp>
      <p:sp>
        <p:nvSpPr>
          <p:cNvPr id="9223" name="箭头: 五边形 17"/>
          <p:cNvSpPr>
            <a:spLocks noChangeArrowheads="1"/>
          </p:cNvSpPr>
          <p:nvPr/>
        </p:nvSpPr>
        <p:spPr bwMode="auto">
          <a:xfrm>
            <a:off x="5395913"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1997</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11</a:t>
            </a:r>
            <a:r>
              <a:rPr lang="zh-CN" altLang="en-US" sz="2400" b="1" dirty="0">
                <a:solidFill>
                  <a:schemeClr val="bg1"/>
                </a:solidFill>
                <a:latin typeface="Arial" panose="020B0604020202020204" pitchFamily="34" charset="0"/>
              </a:rPr>
              <a:t>月</a:t>
            </a:r>
            <a:r>
              <a:rPr lang="en-US" altLang="zh-CN" sz="2400" b="1" dirty="0">
                <a:solidFill>
                  <a:schemeClr val="bg1"/>
                </a:solidFill>
                <a:latin typeface="Arial" panose="020B0604020202020204" pitchFamily="34" charset="0"/>
              </a:rPr>
              <a:t>17</a:t>
            </a:r>
            <a:r>
              <a:rPr lang="zh-CN" altLang="en-US" sz="2400" b="1" dirty="0">
                <a:solidFill>
                  <a:schemeClr val="bg1"/>
                </a:solidFill>
                <a:latin typeface="Arial" panose="020B0604020202020204" pitchFamily="34" charset="0"/>
              </a:rPr>
              <a:t>日</a:t>
            </a:r>
            <a:r>
              <a:rPr lang="en-US" altLang="zh-CN" sz="2400" b="1" dirty="0">
                <a:solidFill>
                  <a:schemeClr val="bg1"/>
                </a:solidFill>
                <a:latin typeface="Arial" panose="020B0604020202020204" pitchFamily="34" charset="0"/>
              </a:rPr>
              <a:t>OMG</a:t>
            </a:r>
            <a:r>
              <a:rPr lang="zh-CN" altLang="en-US" sz="2400" b="1" dirty="0">
                <a:solidFill>
                  <a:schemeClr val="bg1"/>
                </a:solidFill>
                <a:latin typeface="Arial" panose="020B0604020202020204" pitchFamily="34" charset="0"/>
              </a:rPr>
              <a:t>采用</a:t>
            </a:r>
            <a:r>
              <a:rPr lang="en-US" altLang="zh-CN" sz="2400" b="1" dirty="0">
                <a:solidFill>
                  <a:schemeClr val="bg1"/>
                </a:solidFill>
                <a:latin typeface="Arial" panose="020B0604020202020204" pitchFamily="34" charset="0"/>
              </a:rPr>
              <a:t>UML1.1</a:t>
            </a:r>
            <a:r>
              <a:rPr lang="zh-CN" altLang="en-US" sz="2400" b="1" dirty="0">
                <a:solidFill>
                  <a:schemeClr val="bg1"/>
                </a:solidFill>
                <a:latin typeface="Arial" panose="020B0604020202020204" pitchFamily="34" charset="0"/>
              </a:rPr>
              <a:t>作为面向对象技术的标准建模语言</a:t>
            </a:r>
          </a:p>
        </p:txBody>
      </p:sp>
      <p:sp>
        <p:nvSpPr>
          <p:cNvPr id="9224" name="箭头: 五边形 18"/>
          <p:cNvSpPr>
            <a:spLocks noChangeArrowheads="1"/>
          </p:cNvSpPr>
          <p:nvPr/>
        </p:nvSpPr>
        <p:spPr bwMode="auto">
          <a:xfrm>
            <a:off x="7659688"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1997</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11</a:t>
            </a:r>
          </a:p>
          <a:p>
            <a:pPr eaLnBrk="1" hangingPunct="1">
              <a:lnSpc>
                <a:spcPct val="100000"/>
              </a:lnSpc>
              <a:spcBef>
                <a:spcPct val="0"/>
              </a:spcBef>
              <a:buFontTx/>
              <a:buNone/>
            </a:pPr>
            <a:r>
              <a:rPr lang="zh-CN" altLang="en-US" sz="2400" b="1" dirty="0">
                <a:solidFill>
                  <a:schemeClr val="bg1"/>
                </a:solidFill>
                <a:latin typeface="Arial" panose="020B0604020202020204" pitchFamily="34" charset="0"/>
              </a:rPr>
              <a:t>月</a:t>
            </a:r>
            <a:r>
              <a:rPr lang="en-US" altLang="zh-CN" sz="2400" b="1" dirty="0">
                <a:solidFill>
                  <a:schemeClr val="bg1"/>
                </a:solidFill>
                <a:latin typeface="Arial" panose="020B0604020202020204" pitchFamily="34" charset="0"/>
              </a:rPr>
              <a:t>4</a:t>
            </a:r>
            <a:r>
              <a:rPr lang="zh-CN" altLang="en-US" sz="2400" b="1" dirty="0">
                <a:solidFill>
                  <a:schemeClr val="bg1"/>
                </a:solidFill>
                <a:latin typeface="Arial" panose="020B0604020202020204" pitchFamily="34" charset="0"/>
              </a:rPr>
              <a:t>日</a:t>
            </a:r>
            <a:r>
              <a:rPr lang="en-US" altLang="zh-CN" sz="2400" b="1" dirty="0">
                <a:solidFill>
                  <a:schemeClr val="bg1"/>
                </a:solidFill>
                <a:latin typeface="Arial" panose="020B0604020202020204" pitchFamily="34" charset="0"/>
              </a:rPr>
              <a:t>UML</a:t>
            </a:r>
            <a:r>
              <a:rPr lang="zh-CN" altLang="en-US" sz="2400" b="1" dirty="0">
                <a:solidFill>
                  <a:schemeClr val="bg1"/>
                </a:solidFill>
                <a:latin typeface="Arial" panose="020B0604020202020204" pitchFamily="34" charset="0"/>
              </a:rPr>
              <a:t>被</a:t>
            </a:r>
            <a:r>
              <a:rPr lang="en-US" altLang="zh-CN" sz="2400" b="1" dirty="0">
                <a:solidFill>
                  <a:schemeClr val="bg1"/>
                </a:solidFill>
                <a:latin typeface="Arial" panose="020B0604020202020204" pitchFamily="34" charset="0"/>
              </a:rPr>
              <a:t>OMG</a:t>
            </a:r>
            <a:r>
              <a:rPr lang="zh-CN" altLang="en-US" sz="2400" b="1" dirty="0">
                <a:solidFill>
                  <a:schemeClr val="bg1"/>
                </a:solidFill>
                <a:latin typeface="Arial" panose="020B0604020202020204" pitchFamily="34" charset="0"/>
              </a:rPr>
              <a:t>采纳从此不断修订，此后产生</a:t>
            </a:r>
            <a:r>
              <a:rPr lang="en-US" altLang="zh-CN" sz="2400" b="1" dirty="0">
                <a:solidFill>
                  <a:schemeClr val="bg1"/>
                </a:solidFill>
                <a:latin typeface="Arial" panose="020B0604020202020204" pitchFamily="34" charset="0"/>
              </a:rPr>
              <a:t>UML1.2</a:t>
            </a:r>
            <a:r>
              <a:rPr lang="zh-CN" altLang="en-US" sz="2400" b="1" dirty="0">
                <a:solidFill>
                  <a:schemeClr val="bg1"/>
                </a:solidFill>
                <a:latin typeface="Arial" panose="020B0604020202020204" pitchFamily="34" charset="0"/>
              </a:rPr>
              <a:t>、</a:t>
            </a:r>
            <a:r>
              <a:rPr lang="en-US" altLang="zh-CN" sz="2400" b="1" dirty="0">
                <a:solidFill>
                  <a:schemeClr val="bg1"/>
                </a:solidFill>
                <a:latin typeface="Arial" panose="020B0604020202020204" pitchFamily="34" charset="0"/>
              </a:rPr>
              <a:t>UNM1.3</a:t>
            </a:r>
            <a:r>
              <a:rPr lang="zh-CN" altLang="en-US" sz="2400" b="1" dirty="0">
                <a:solidFill>
                  <a:schemeClr val="bg1"/>
                </a:solidFill>
                <a:latin typeface="Arial" panose="020B0604020202020204" pitchFamily="34" charset="0"/>
              </a:rPr>
              <a:t>和</a:t>
            </a:r>
            <a:r>
              <a:rPr lang="en-US" altLang="zh-CN" sz="2400" b="1" dirty="0">
                <a:solidFill>
                  <a:schemeClr val="bg1"/>
                </a:solidFill>
                <a:latin typeface="Arial" panose="020B0604020202020204" pitchFamily="34" charset="0"/>
              </a:rPr>
              <a:t>UML1.4</a:t>
            </a:r>
            <a:r>
              <a:rPr lang="zh-CN" altLang="en-US" sz="2400" b="1" dirty="0">
                <a:solidFill>
                  <a:schemeClr val="bg1"/>
                </a:solidFill>
                <a:latin typeface="Arial" panose="020B0604020202020204" pitchFamily="34" charset="0"/>
              </a:rPr>
              <a:t>版本</a:t>
            </a:r>
          </a:p>
        </p:txBody>
      </p:sp>
      <p:sp>
        <p:nvSpPr>
          <p:cNvPr id="9225" name="箭头: 五边形 19"/>
          <p:cNvSpPr>
            <a:spLocks noChangeArrowheads="1"/>
          </p:cNvSpPr>
          <p:nvPr/>
        </p:nvSpPr>
        <p:spPr bwMode="auto">
          <a:xfrm>
            <a:off x="9906000"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2005</a:t>
            </a:r>
            <a:r>
              <a:rPr lang="zh-CN" altLang="en-US" sz="2400" b="1" dirty="0">
                <a:solidFill>
                  <a:schemeClr val="bg1"/>
                </a:solidFill>
                <a:latin typeface="Arial" panose="020B0604020202020204" pitchFamily="34" charset="0"/>
              </a:rPr>
              <a:t>年</a:t>
            </a:r>
            <a:r>
              <a:rPr lang="en-US" altLang="zh-CN" sz="2400" b="1" dirty="0" smtClean="0">
                <a:solidFill>
                  <a:schemeClr val="bg1"/>
                </a:solidFill>
                <a:latin typeface="Arial" panose="020B0604020202020204" pitchFamily="34" charset="0"/>
              </a:rPr>
              <a:t>UML2.0</a:t>
            </a:r>
            <a:r>
              <a:rPr lang="zh-CN" altLang="en-US" sz="2400" b="1" dirty="0">
                <a:solidFill>
                  <a:schemeClr val="bg1"/>
                </a:solidFill>
                <a:latin typeface="Arial" panose="020B0604020202020204" pitchFamily="34" charset="0"/>
              </a:rPr>
              <a:t>规范形成</a:t>
            </a:r>
          </a:p>
        </p:txBody>
      </p:sp>
      <p:sp>
        <p:nvSpPr>
          <p:cNvPr id="15" name="文本框 7"/>
          <p:cNvSpPr>
            <a:spLocks noChangeArrowheads="1"/>
          </p:cNvSpPr>
          <p:nvPr/>
        </p:nvSpPr>
        <p:spPr bwMode="auto">
          <a:xfrm rot="-910717">
            <a:off x="-15765" y="189955"/>
            <a:ext cx="273504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的发展历史</a:t>
            </a:r>
            <a:endParaRPr lang="zh-CN" altLang="zh-CN" b="1" dirty="0">
              <a:solidFill>
                <a:schemeClr val="bg1"/>
              </a:solidFill>
              <a:sym typeface="宋体" panose="02010600030101010101" pitchFamily="2" charset="-122"/>
            </a:endParaRPr>
          </a:p>
        </p:txBody>
      </p:sp>
      <p:sp>
        <p:nvSpPr>
          <p:cNvPr id="2" name="矩形 1"/>
          <p:cNvSpPr/>
          <p:nvPr/>
        </p:nvSpPr>
        <p:spPr>
          <a:xfrm>
            <a:off x="4037744" y="821933"/>
            <a:ext cx="3698696" cy="57535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latin typeface="黑体" panose="02010609060101010101" pitchFamily="49" charset="-122"/>
                <a:ea typeface="黑体" panose="02010609060101010101" pitchFamily="49" charset="-122"/>
              </a:rPr>
              <a:t>版本演变</a:t>
            </a: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40256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500" fill="hold"/>
                                        <p:tgtEl>
                                          <p:spTgt spid="9221"/>
                                        </p:tgtEl>
                                        <p:attrNameLst>
                                          <p:attrName>ppt_w</p:attrName>
                                        </p:attrNameLst>
                                      </p:cBhvr>
                                      <p:tavLst>
                                        <p:tav tm="0">
                                          <p:val>
                                            <p:fltVal val="0"/>
                                          </p:val>
                                        </p:tav>
                                        <p:tav tm="100000">
                                          <p:val>
                                            <p:strVal val="#ppt_w"/>
                                          </p:val>
                                        </p:tav>
                                      </p:tavLst>
                                    </p:anim>
                                    <p:anim calcmode="lin" valueType="num">
                                      <p:cBhvr>
                                        <p:cTn id="8" dur="500" fill="hold"/>
                                        <p:tgtEl>
                                          <p:spTgt spid="922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222"/>
                                        </p:tgtEl>
                                        <p:attrNameLst>
                                          <p:attrName>style.visibility</p:attrName>
                                        </p:attrNameLst>
                                      </p:cBhvr>
                                      <p:to>
                                        <p:strVal val="visible"/>
                                      </p:to>
                                    </p:set>
                                    <p:anim calcmode="lin" valueType="num">
                                      <p:cBhvr>
                                        <p:cTn id="13" dur="500" fill="hold"/>
                                        <p:tgtEl>
                                          <p:spTgt spid="9222"/>
                                        </p:tgtEl>
                                        <p:attrNameLst>
                                          <p:attrName>ppt_w</p:attrName>
                                        </p:attrNameLst>
                                      </p:cBhvr>
                                      <p:tavLst>
                                        <p:tav tm="0">
                                          <p:val>
                                            <p:fltVal val="0"/>
                                          </p:val>
                                        </p:tav>
                                        <p:tav tm="100000">
                                          <p:val>
                                            <p:strVal val="#ppt_w"/>
                                          </p:val>
                                        </p:tav>
                                      </p:tavLst>
                                    </p:anim>
                                    <p:anim calcmode="lin" valueType="num">
                                      <p:cBhvr>
                                        <p:cTn id="14" dur="500" fill="hold"/>
                                        <p:tgtEl>
                                          <p:spTgt spid="922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9223"/>
                                        </p:tgtEl>
                                        <p:attrNameLst>
                                          <p:attrName>style.visibility</p:attrName>
                                        </p:attrNameLst>
                                      </p:cBhvr>
                                      <p:to>
                                        <p:strVal val="visible"/>
                                      </p:to>
                                    </p:set>
                                    <p:anim calcmode="lin" valueType="num">
                                      <p:cBhvr>
                                        <p:cTn id="19" dur="500" fill="hold"/>
                                        <p:tgtEl>
                                          <p:spTgt spid="9223"/>
                                        </p:tgtEl>
                                        <p:attrNameLst>
                                          <p:attrName>ppt_w</p:attrName>
                                        </p:attrNameLst>
                                      </p:cBhvr>
                                      <p:tavLst>
                                        <p:tav tm="0">
                                          <p:val>
                                            <p:fltVal val="0"/>
                                          </p:val>
                                        </p:tav>
                                        <p:tav tm="100000">
                                          <p:val>
                                            <p:strVal val="#ppt_w"/>
                                          </p:val>
                                        </p:tav>
                                      </p:tavLst>
                                    </p:anim>
                                    <p:anim calcmode="lin" valueType="num">
                                      <p:cBhvr>
                                        <p:cTn id="20" dur="500" fill="hold"/>
                                        <p:tgtEl>
                                          <p:spTgt spid="9223"/>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9224"/>
                                        </p:tgtEl>
                                        <p:attrNameLst>
                                          <p:attrName>style.visibility</p:attrName>
                                        </p:attrNameLst>
                                      </p:cBhvr>
                                      <p:to>
                                        <p:strVal val="visible"/>
                                      </p:to>
                                    </p:set>
                                    <p:anim calcmode="lin" valueType="num">
                                      <p:cBhvr>
                                        <p:cTn id="25" dur="500" fill="hold"/>
                                        <p:tgtEl>
                                          <p:spTgt spid="9224"/>
                                        </p:tgtEl>
                                        <p:attrNameLst>
                                          <p:attrName>ppt_w</p:attrName>
                                        </p:attrNameLst>
                                      </p:cBhvr>
                                      <p:tavLst>
                                        <p:tav tm="0">
                                          <p:val>
                                            <p:fltVal val="0"/>
                                          </p:val>
                                        </p:tav>
                                        <p:tav tm="100000">
                                          <p:val>
                                            <p:strVal val="#ppt_w"/>
                                          </p:val>
                                        </p:tav>
                                      </p:tavLst>
                                    </p:anim>
                                    <p:anim calcmode="lin" valueType="num">
                                      <p:cBhvr>
                                        <p:cTn id="26" dur="500" fill="hold"/>
                                        <p:tgtEl>
                                          <p:spTgt spid="9224"/>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225"/>
                                        </p:tgtEl>
                                        <p:attrNameLst>
                                          <p:attrName>style.visibility</p:attrName>
                                        </p:attrNameLst>
                                      </p:cBhvr>
                                      <p:to>
                                        <p:strVal val="visible"/>
                                      </p:to>
                                    </p:set>
                                    <p:anim calcmode="lin" valueType="num">
                                      <p:cBhvr>
                                        <p:cTn id="31" dur="500" fill="hold"/>
                                        <p:tgtEl>
                                          <p:spTgt spid="9225"/>
                                        </p:tgtEl>
                                        <p:attrNameLst>
                                          <p:attrName>ppt_w</p:attrName>
                                        </p:attrNameLst>
                                      </p:cBhvr>
                                      <p:tavLst>
                                        <p:tav tm="0">
                                          <p:val>
                                            <p:fltVal val="0"/>
                                          </p:val>
                                        </p:tav>
                                        <p:tav tm="100000">
                                          <p:val>
                                            <p:strVal val="#ppt_w"/>
                                          </p:val>
                                        </p:tav>
                                      </p:tavLst>
                                    </p:anim>
                                    <p:anim calcmode="lin" valueType="num">
                                      <p:cBhvr>
                                        <p:cTn id="32" dur="500" fill="hold"/>
                                        <p:tgtEl>
                                          <p:spTgt spid="92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P spid="9223" grpId="0" animBg="1"/>
      <p:bldP spid="9224" grpId="0" animBg="1"/>
      <p:bldP spid="92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3 UML</a:t>
            </a:r>
            <a:r>
              <a:rPr lang="zh-CN" altLang="en-US" sz="5400" dirty="0">
                <a:ln w="0"/>
                <a:solidFill>
                  <a:schemeClr val="bg1"/>
                </a:solidFill>
                <a:effectLst>
                  <a:outerShdw blurRad="38100" dist="19050" dir="2700000" algn="tl" rotWithShape="0">
                    <a:schemeClr val="dk1">
                      <a:alpha val="40000"/>
                    </a:schemeClr>
                  </a:outerShdw>
                </a:effectLst>
              </a:rPr>
              <a:t>的特点</a:t>
            </a:r>
          </a:p>
        </p:txBody>
      </p:sp>
    </p:spTree>
    <p:extLst>
      <p:ext uri="{BB962C8B-B14F-4D97-AF65-F5344CB8AC3E}">
        <p14:creationId xmlns:p14="http://schemas.microsoft.com/office/powerpoint/2010/main" val="1245363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rot="21244153">
            <a:off x="5204070" y="2864459"/>
            <a:ext cx="335687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02.2 UML</a:t>
            </a:r>
            <a:r>
              <a:rPr lang="zh-CN" altLang="en-US" sz="2800" dirty="0" smtClean="0"/>
              <a:t>发展历史</a:t>
            </a:r>
            <a:endParaRPr lang="zh-CN" altLang="en-US" sz="2800" dirty="0"/>
          </a:p>
        </p:txBody>
      </p:sp>
      <p:sp>
        <p:nvSpPr>
          <p:cNvPr id="37" name="矩形 36"/>
          <p:cNvSpPr/>
          <p:nvPr/>
        </p:nvSpPr>
        <p:spPr>
          <a:xfrm rot="21244153">
            <a:off x="5233892" y="5207741"/>
            <a:ext cx="3158630"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04.2 UML</a:t>
            </a:r>
            <a:r>
              <a:rPr lang="zh-CN" altLang="en-US" sz="2800" dirty="0" smtClean="0"/>
              <a:t>中的关系</a:t>
            </a:r>
            <a:endParaRPr lang="zh-CN" altLang="en-US" sz="2800" dirty="0"/>
          </a:p>
        </p:txBody>
      </p:sp>
      <p:sp>
        <p:nvSpPr>
          <p:cNvPr id="2" name="矩形 1"/>
          <p:cNvSpPr/>
          <p:nvPr/>
        </p:nvSpPr>
        <p:spPr>
          <a:xfrm rot="21244153">
            <a:off x="4091196" y="2493470"/>
            <a:ext cx="3400837"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02.1 </a:t>
            </a:r>
            <a:r>
              <a:rPr lang="zh-CN" altLang="en-US" sz="2800" dirty="0" smtClean="0"/>
              <a:t>为什么会有</a:t>
            </a:r>
            <a:r>
              <a:rPr lang="en-US" altLang="zh-CN" sz="2800" dirty="0" smtClean="0"/>
              <a:t>UML</a:t>
            </a:r>
            <a:endParaRPr lang="zh-CN" altLang="en-US" sz="2800" dirty="0"/>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Calibri" panose="020F0502020204030204" pitchFamily="34" charset="0"/>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77" name="文本框 12"/>
          <p:cNvSpPr>
            <a:spLocks noChangeArrowheads="1"/>
          </p:cNvSpPr>
          <p:nvPr/>
        </p:nvSpPr>
        <p:spPr bwMode="auto">
          <a:xfrm>
            <a:off x="2376016" y="1343630"/>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01.</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78" name="矩形 13"/>
          <p:cNvSpPr>
            <a:spLocks noChangeArrowheads="1"/>
          </p:cNvSpPr>
          <p:nvPr/>
        </p:nvSpPr>
        <p:spPr bwMode="auto">
          <a:xfrm rot="-361439">
            <a:off x="3221746" y="1197652"/>
            <a:ext cx="4599264" cy="476250"/>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宋体" panose="02010600030101010101" pitchFamily="2" charset="-122"/>
                <a:sym typeface="宋体" panose="02010600030101010101" pitchFamily="2" charset="-122"/>
              </a:rPr>
              <a:t>UML</a:t>
            </a:r>
            <a:r>
              <a:rPr lang="zh-CN" altLang="en-US" sz="3200" b="1" i="1" dirty="0" smtClean="0">
                <a:solidFill>
                  <a:srgbClr val="FFFFFF"/>
                </a:solidFill>
                <a:latin typeface="宋体" panose="02010600030101010101" pitchFamily="2" charset="-122"/>
                <a:sym typeface="宋体" panose="02010600030101010101" pitchFamily="2" charset="-122"/>
              </a:rPr>
              <a:t>概念（</a:t>
            </a:r>
            <a:r>
              <a:rPr lang="en-US" altLang="zh-CN" sz="3200" b="1" i="1" dirty="0" smtClean="0">
                <a:solidFill>
                  <a:srgbClr val="FFFFFF"/>
                </a:solidFill>
                <a:latin typeface="宋体" panose="02010600030101010101" pitchFamily="2" charset="-122"/>
                <a:sym typeface="宋体" panose="02010600030101010101" pitchFamily="2" charset="-122"/>
              </a:rPr>
              <a:t>UML</a:t>
            </a:r>
            <a:r>
              <a:rPr lang="zh-CN" altLang="en-US" sz="3200" b="1" i="1" dirty="0" smtClean="0">
                <a:solidFill>
                  <a:srgbClr val="FFFFFF"/>
                </a:solidFill>
                <a:latin typeface="宋体" panose="02010600030101010101" pitchFamily="2" charset="-122"/>
                <a:sym typeface="宋体" panose="02010600030101010101" pitchFamily="2" charset="-122"/>
              </a:rPr>
              <a:t>是什么）</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79" name="文本框 14"/>
          <p:cNvSpPr>
            <a:spLocks noChangeArrowheads="1"/>
          </p:cNvSpPr>
          <p:nvPr/>
        </p:nvSpPr>
        <p:spPr bwMode="auto">
          <a:xfrm>
            <a:off x="2840540" y="2072558"/>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02.</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0" name="文本框 15"/>
          <p:cNvSpPr>
            <a:spLocks noChangeArrowheads="1"/>
          </p:cNvSpPr>
          <p:nvPr/>
        </p:nvSpPr>
        <p:spPr bwMode="auto">
          <a:xfrm>
            <a:off x="2370136" y="3809984"/>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03.</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81" name="文本框 16"/>
          <p:cNvSpPr>
            <a:spLocks noChangeArrowheads="1"/>
          </p:cNvSpPr>
          <p:nvPr/>
        </p:nvSpPr>
        <p:spPr bwMode="auto">
          <a:xfrm>
            <a:off x="2852831" y="4309885"/>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04.</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3" name="矩形 18"/>
          <p:cNvSpPr>
            <a:spLocks noChangeArrowheads="1"/>
          </p:cNvSpPr>
          <p:nvPr/>
        </p:nvSpPr>
        <p:spPr bwMode="auto">
          <a:xfrm rot="-361439">
            <a:off x="3788231" y="1942252"/>
            <a:ext cx="4214812"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Calibri" panose="020F0502020204030204" pitchFamily="34" charset="0"/>
                <a:sym typeface="Calibri" panose="020F0502020204030204" pitchFamily="34" charset="0"/>
              </a:rPr>
              <a:t>UML</a:t>
            </a:r>
            <a:r>
              <a:rPr lang="zh-CN" altLang="en-US" sz="3200" b="1" i="1" dirty="0" smtClean="0">
                <a:solidFill>
                  <a:srgbClr val="FFFFFF"/>
                </a:solidFill>
                <a:latin typeface="Calibri" panose="020F0502020204030204" pitchFamily="34" charset="0"/>
                <a:sym typeface="Calibri" panose="020F0502020204030204" pitchFamily="34" charset="0"/>
              </a:rPr>
              <a:t>的诞生历史</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4" name="矩形 19"/>
          <p:cNvSpPr>
            <a:spLocks noChangeArrowheads="1"/>
          </p:cNvSpPr>
          <p:nvPr/>
        </p:nvSpPr>
        <p:spPr bwMode="auto">
          <a:xfrm rot="-361439">
            <a:off x="3344609" y="3541512"/>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的特点</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5" name="矩形 20"/>
          <p:cNvSpPr>
            <a:spLocks noChangeArrowheads="1"/>
          </p:cNvSpPr>
          <p:nvPr/>
        </p:nvSpPr>
        <p:spPr bwMode="auto">
          <a:xfrm rot="-361439">
            <a:off x="3911530" y="4190612"/>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的结构</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8" name="直角三角形 23"/>
          <p:cNvSpPr>
            <a:spLocks noChangeArrowheads="1"/>
          </p:cNvSpPr>
          <p:nvPr/>
        </p:nvSpPr>
        <p:spPr bwMode="auto">
          <a:xfrm rot="-370201" flipH="1" flipV="1">
            <a:off x="8006728" y="4434703"/>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9" name="直角三角形 24"/>
          <p:cNvSpPr>
            <a:spLocks noChangeArrowheads="1"/>
          </p:cNvSpPr>
          <p:nvPr/>
        </p:nvSpPr>
        <p:spPr bwMode="auto">
          <a:xfrm rot="-370201" flipH="1" flipV="1">
            <a:off x="9276405" y="3694114"/>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0" name="直角三角形 25"/>
          <p:cNvSpPr>
            <a:spLocks noChangeArrowheads="1"/>
          </p:cNvSpPr>
          <p:nvPr/>
        </p:nvSpPr>
        <p:spPr bwMode="auto">
          <a:xfrm rot="-370201" flipH="1" flipV="1">
            <a:off x="7602089" y="216988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1" name="直角三角形 26"/>
          <p:cNvSpPr>
            <a:spLocks noChangeArrowheads="1"/>
          </p:cNvSpPr>
          <p:nvPr/>
        </p:nvSpPr>
        <p:spPr bwMode="auto">
          <a:xfrm rot="-370201" flipH="1" flipV="1">
            <a:off x="7328708" y="1473427"/>
            <a:ext cx="201613" cy="201613"/>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35"/>
          <p:cNvSpPr/>
          <p:nvPr/>
        </p:nvSpPr>
        <p:spPr>
          <a:xfrm rot="21244153">
            <a:off x="4181368" y="4785753"/>
            <a:ext cx="3033474"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04.1 UML</a:t>
            </a:r>
            <a:r>
              <a:rPr lang="zh-CN" altLang="en-US" sz="2800" dirty="0" smtClean="0"/>
              <a:t>中的事物</a:t>
            </a:r>
            <a:endParaRPr lang="zh-CN" altLang="en-US" sz="2800" dirty="0"/>
          </a:p>
        </p:txBody>
      </p:sp>
    </p:spTree>
    <p:extLst>
      <p:ext uri="{BB962C8B-B14F-4D97-AF65-F5344CB8AC3E}">
        <p14:creationId xmlns:p14="http://schemas.microsoft.com/office/powerpoint/2010/main" val="19586248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2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矩形 5"/>
          <p:cNvSpPr>
            <a:spLocks noChangeArrowheads="1"/>
          </p:cNvSpPr>
          <p:nvPr/>
        </p:nvSpPr>
        <p:spPr bwMode="auto">
          <a:xfrm>
            <a:off x="556336" y="2184997"/>
            <a:ext cx="2824252" cy="27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统一了</a:t>
            </a:r>
            <a:r>
              <a:rPr lang="en-US" altLang="zh-CN" sz="2400" dirty="0" err="1"/>
              <a:t>Booch</a:t>
            </a:r>
            <a:r>
              <a:rPr lang="zh-CN" altLang="en-US" sz="2400" dirty="0"/>
              <a:t>、</a:t>
            </a:r>
            <a:r>
              <a:rPr lang="en-US" altLang="zh-CN" sz="2400" dirty="0"/>
              <a:t>OMT</a:t>
            </a:r>
            <a:r>
              <a:rPr lang="zh-CN" altLang="en-US" sz="2400" dirty="0"/>
              <a:t>、</a:t>
            </a:r>
            <a:r>
              <a:rPr lang="en-US" altLang="zh-CN" sz="2400" dirty="0"/>
              <a:t>OOSE</a:t>
            </a:r>
            <a:r>
              <a:rPr lang="zh-CN" altLang="en-US" sz="2400" dirty="0"/>
              <a:t>和其他面向对象方法所涉及的基本概念和建模符号。</a:t>
            </a:r>
            <a:endParaRPr lang="zh-CN" altLang="en-US" dirty="0">
              <a:solidFill>
                <a:srgbClr val="2E3740"/>
              </a:solidFill>
              <a:latin typeface="Calibri" panose="020F0502020204030204" pitchFamily="34" charset="0"/>
              <a:sym typeface="宋体" panose="02010600030101010101" pitchFamily="2" charset="-122"/>
            </a:endParaRPr>
          </a:p>
        </p:txBody>
      </p:sp>
      <p:sp>
        <p:nvSpPr>
          <p:cNvPr id="4105" name="矩形 6"/>
          <p:cNvSpPr>
            <a:spLocks noChangeArrowheads="1"/>
          </p:cNvSpPr>
          <p:nvPr/>
        </p:nvSpPr>
        <p:spPr bwMode="auto">
          <a:xfrm>
            <a:off x="4109930" y="2175957"/>
            <a:ext cx="243484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吸取了面向对象领域中各种优秀的思想，其中也包括非</a:t>
            </a:r>
            <a:r>
              <a:rPr lang="en-US" altLang="zh-CN" sz="2400" dirty="0"/>
              <a:t>OO</a:t>
            </a:r>
            <a:r>
              <a:rPr lang="zh-CN" altLang="en-US" sz="2400" dirty="0"/>
              <a:t>方法的影响。</a:t>
            </a:r>
            <a:endParaRPr lang="zh-CN" altLang="en-US" sz="2400" dirty="0">
              <a:solidFill>
                <a:srgbClr val="2E3740"/>
              </a:solidFill>
              <a:latin typeface="Calibri" panose="020F0502020204030204" pitchFamily="34" charset="0"/>
              <a:sym typeface="宋体" panose="02010600030101010101" pitchFamily="2" charset="-122"/>
            </a:endParaRPr>
          </a:p>
        </p:txBody>
      </p:sp>
      <p:sp>
        <p:nvSpPr>
          <p:cNvPr id="4106" name="矩形 7"/>
          <p:cNvSpPr>
            <a:spLocks noChangeArrowheads="1"/>
          </p:cNvSpPr>
          <p:nvPr/>
        </p:nvSpPr>
        <p:spPr bwMode="auto">
          <a:xfrm>
            <a:off x="7651915" y="2048284"/>
            <a:ext cx="4050350" cy="390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在演变的过程中还提出了一些新的概念：模板、职责、扩展机制、线程、过程、分布式、并发、模式、合作、活动图；并清晰地区分类型、类和实例、细化、接口和组件概念。</a:t>
            </a:r>
            <a:endParaRPr lang="zh-CN" altLang="en-US" dirty="0">
              <a:solidFill>
                <a:srgbClr val="2E3740"/>
              </a:solidFill>
              <a:latin typeface="Calibri" panose="020F0502020204030204" pitchFamily="34" charset="0"/>
              <a:sym typeface="宋体" panose="02010600030101010101" pitchFamily="2" charset="-122"/>
            </a:endParaRPr>
          </a:p>
        </p:txBody>
      </p:sp>
      <p:sp>
        <p:nvSpPr>
          <p:cNvPr id="4107" name="矩形 9"/>
          <p:cNvSpPr>
            <a:spLocks noChangeArrowheads="1"/>
          </p:cNvSpPr>
          <p:nvPr/>
        </p:nvSpPr>
        <p:spPr bwMode="auto">
          <a:xfrm>
            <a:off x="1285678" y="1414069"/>
            <a:ext cx="1343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宋体" panose="02010600030101010101" pitchFamily="2" charset="-122"/>
              </a:rPr>
              <a:t>统一</a:t>
            </a:r>
            <a:r>
              <a:rPr lang="zh-CN" altLang="en-US" sz="3600" b="1" dirty="0">
                <a:solidFill>
                  <a:srgbClr val="2E3740"/>
                </a:solidFill>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8" name="矩形 10"/>
          <p:cNvSpPr>
            <a:spLocks noChangeArrowheads="1"/>
          </p:cNvSpPr>
          <p:nvPr/>
        </p:nvSpPr>
        <p:spPr bwMode="auto">
          <a:xfrm>
            <a:off x="4958834" y="1462784"/>
            <a:ext cx="1111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Calibri" panose="020F0502020204030204" pitchFamily="34" charset="0"/>
              </a:rPr>
              <a:t>吸取</a:t>
            </a:r>
            <a:endParaRPr lang="en-US" altLang="zh-CN" sz="36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9" name="矩形 11"/>
          <p:cNvSpPr>
            <a:spLocks noChangeArrowheads="1"/>
          </p:cNvSpPr>
          <p:nvPr/>
        </p:nvSpPr>
        <p:spPr bwMode="auto">
          <a:xfrm>
            <a:off x="8919841" y="1357909"/>
            <a:ext cx="121602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宋体" panose="02010600030101010101" pitchFamily="2" charset="-122"/>
              </a:rPr>
              <a:t>创新</a:t>
            </a:r>
            <a:r>
              <a:rPr lang="zh-CN" altLang="en-US" sz="3600" b="1" i="1" dirty="0">
                <a:solidFill>
                  <a:srgbClr val="FF0000"/>
                </a:solidFill>
                <a:latin typeface="Calibri" panose="020F0502020204030204" pitchFamily="34" charset="0"/>
                <a:sym typeface="宋体" panose="02010600030101010101" pitchFamily="2" charset="-122"/>
              </a:rPr>
              <a:t> </a:t>
            </a:r>
            <a:endParaRPr lang="en-US" altLang="zh-CN" sz="3600" b="1" i="1" dirty="0">
              <a:solidFill>
                <a:srgbClr val="FF0000"/>
              </a:solidFill>
              <a:latin typeface="Calibri" panose="020F0502020204030204" pitchFamily="34" charset="0"/>
              <a:sym typeface="Calibri" panose="020F0502020204030204" pitchFamily="34" charset="0"/>
            </a:endParaRPr>
          </a:p>
        </p:txBody>
      </p:sp>
      <p:sp>
        <p:nvSpPr>
          <p:cNvPr id="4110" name="直接连接符 14"/>
          <p:cNvSpPr>
            <a:spLocks noChangeShapeType="1"/>
          </p:cNvSpPr>
          <p:nvPr/>
        </p:nvSpPr>
        <p:spPr bwMode="auto">
          <a:xfrm>
            <a:off x="3736119"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6946080"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任意多边形 6"/>
          <p:cNvSpPr>
            <a:spLocks noChangeArrowheads="1"/>
          </p:cNvSpPr>
          <p:nvPr/>
        </p:nvSpPr>
        <p:spPr bwMode="auto">
          <a:xfrm>
            <a:off x="421775" y="1436598"/>
            <a:ext cx="3077717" cy="4545492"/>
          </a:xfrm>
          <a:custGeom>
            <a:avLst/>
            <a:gdLst>
              <a:gd name="T0" fmla="*/ 0 w 2235563"/>
              <a:gd name="T1" fmla="*/ 2201255 h 1448138"/>
              <a:gd name="T2" fmla="*/ 94263957 w 2235563"/>
              <a:gd name="T3" fmla="*/ 0 h 1448138"/>
              <a:gd name="T4" fmla="*/ 1360934636 w 2235563"/>
              <a:gd name="T5" fmla="*/ 0 h 1448138"/>
              <a:gd name="T6" fmla="*/ 1455198558 w 2235563"/>
              <a:gd name="T7" fmla="*/ 2201255 h 1448138"/>
              <a:gd name="T8" fmla="*/ 1455198558 w 2235563"/>
              <a:gd name="T9" fmla="*/ 19811242 h 1448138"/>
              <a:gd name="T10" fmla="*/ 1360934636 w 2235563"/>
              <a:gd name="T11" fmla="*/ 22012486 h 1448138"/>
              <a:gd name="T12" fmla="*/ 94263957 w 2235563"/>
              <a:gd name="T13" fmla="*/ 22012486 h 1448138"/>
              <a:gd name="T14" fmla="*/ 0 w 2235563"/>
              <a:gd name="T15" fmla="*/ 19811242 h 1448138"/>
              <a:gd name="T16" fmla="*/ 0 w 2235563"/>
              <a:gd name="T17" fmla="*/ 2201255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31" name="任意多边形 5"/>
          <p:cNvSpPr>
            <a:spLocks noChangeArrowheads="1"/>
          </p:cNvSpPr>
          <p:nvPr/>
        </p:nvSpPr>
        <p:spPr bwMode="auto">
          <a:xfrm>
            <a:off x="7193751" y="1414069"/>
            <a:ext cx="4611255" cy="4541310"/>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32" name="任意多边形 3"/>
          <p:cNvSpPr>
            <a:spLocks noChangeArrowheads="1"/>
          </p:cNvSpPr>
          <p:nvPr/>
        </p:nvSpPr>
        <p:spPr bwMode="auto">
          <a:xfrm>
            <a:off x="3999645" y="1414068"/>
            <a:ext cx="2698765" cy="4568021"/>
          </a:xfrm>
          <a:custGeom>
            <a:avLst/>
            <a:gdLst>
              <a:gd name="T0" fmla="*/ 0 w 2235563"/>
              <a:gd name="T1" fmla="*/ 8343794 h 1448138"/>
              <a:gd name="T2" fmla="*/ 73055831 w 2235563"/>
              <a:gd name="T3" fmla="*/ 0 h 1448138"/>
              <a:gd name="T4" fmla="*/ 1054746054 w 2235563"/>
              <a:gd name="T5" fmla="*/ 0 h 1448138"/>
              <a:gd name="T6" fmla="*/ 1127802316 w 2235563"/>
              <a:gd name="T7" fmla="*/ 8343794 h 1448138"/>
              <a:gd name="T8" fmla="*/ 1127802316 w 2235563"/>
              <a:gd name="T9" fmla="*/ 75093725 h 1448138"/>
              <a:gd name="T10" fmla="*/ 1054746054 w 2235563"/>
              <a:gd name="T11" fmla="*/ 83437537 h 1448138"/>
              <a:gd name="T12" fmla="*/ 73055831 w 2235563"/>
              <a:gd name="T13" fmla="*/ 83437537 h 1448138"/>
              <a:gd name="T14" fmla="*/ 0 w 2235563"/>
              <a:gd name="T15" fmla="*/ 75093725 h 1448138"/>
              <a:gd name="T16" fmla="*/ 0 w 2235563"/>
              <a:gd name="T17" fmla="*/ 834379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Tree>
    <p:extLst>
      <p:ext uri="{BB962C8B-B14F-4D97-AF65-F5344CB8AC3E}">
        <p14:creationId xmlns:p14="http://schemas.microsoft.com/office/powerpoint/2010/main" val="482443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fade">
                                      <p:cBhvr>
                                        <p:cTn id="12" dur="1000"/>
                                        <p:tgtEl>
                                          <p:spTgt spid="4107"/>
                                        </p:tgtEl>
                                      </p:cBhvr>
                                    </p:animEffect>
                                    <p:anim calcmode="lin" valueType="num">
                                      <p:cBhvr>
                                        <p:cTn id="13" dur="1000" fill="hold"/>
                                        <p:tgtEl>
                                          <p:spTgt spid="4107"/>
                                        </p:tgtEl>
                                        <p:attrNameLst>
                                          <p:attrName>ppt_x</p:attrName>
                                        </p:attrNameLst>
                                      </p:cBhvr>
                                      <p:tavLst>
                                        <p:tav tm="0">
                                          <p:val>
                                            <p:strVal val="#ppt_x"/>
                                          </p:val>
                                        </p:tav>
                                        <p:tav tm="100000">
                                          <p:val>
                                            <p:strVal val="#ppt_x"/>
                                          </p:val>
                                        </p:tav>
                                      </p:tavLst>
                                    </p:anim>
                                    <p:anim calcmode="lin" valueType="num">
                                      <p:cBhvr>
                                        <p:cTn id="14" dur="1000" fill="hold"/>
                                        <p:tgtEl>
                                          <p:spTgt spid="410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1000"/>
                                        <p:tgtEl>
                                          <p:spTgt spid="4104"/>
                                        </p:tgtEl>
                                      </p:cBhvr>
                                    </p:animEffect>
                                    <p:anim calcmode="lin" valueType="num">
                                      <p:cBhvr>
                                        <p:cTn id="18" dur="1000" fill="hold"/>
                                        <p:tgtEl>
                                          <p:spTgt spid="4104"/>
                                        </p:tgtEl>
                                        <p:attrNameLst>
                                          <p:attrName>ppt_x</p:attrName>
                                        </p:attrNameLst>
                                      </p:cBhvr>
                                      <p:tavLst>
                                        <p:tav tm="0">
                                          <p:val>
                                            <p:strVal val="#ppt_x"/>
                                          </p:val>
                                        </p:tav>
                                        <p:tav tm="100000">
                                          <p:val>
                                            <p:strVal val="#ppt_x"/>
                                          </p:val>
                                        </p:tav>
                                      </p:tavLst>
                                    </p:anim>
                                    <p:anim calcmode="lin" valueType="num">
                                      <p:cBhvr>
                                        <p:cTn id="19"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108"/>
                                        </p:tgtEl>
                                        <p:attrNameLst>
                                          <p:attrName>style.visibility</p:attrName>
                                        </p:attrNameLst>
                                      </p:cBhvr>
                                      <p:to>
                                        <p:strVal val="visible"/>
                                      </p:to>
                                    </p:set>
                                    <p:animEffect transition="in" filter="fade">
                                      <p:cBhvr>
                                        <p:cTn id="29" dur="1000"/>
                                        <p:tgtEl>
                                          <p:spTgt spid="4108"/>
                                        </p:tgtEl>
                                      </p:cBhvr>
                                    </p:animEffect>
                                    <p:anim calcmode="lin" valueType="num">
                                      <p:cBhvr>
                                        <p:cTn id="30" dur="1000" fill="hold"/>
                                        <p:tgtEl>
                                          <p:spTgt spid="4108"/>
                                        </p:tgtEl>
                                        <p:attrNameLst>
                                          <p:attrName>ppt_x</p:attrName>
                                        </p:attrNameLst>
                                      </p:cBhvr>
                                      <p:tavLst>
                                        <p:tav tm="0">
                                          <p:val>
                                            <p:strVal val="#ppt_x"/>
                                          </p:val>
                                        </p:tav>
                                        <p:tav tm="100000">
                                          <p:val>
                                            <p:strVal val="#ppt_x"/>
                                          </p:val>
                                        </p:tav>
                                      </p:tavLst>
                                    </p:anim>
                                    <p:anim calcmode="lin" valueType="num">
                                      <p:cBhvr>
                                        <p:cTn id="31" dur="1000" fill="hold"/>
                                        <p:tgtEl>
                                          <p:spTgt spid="410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05"/>
                                        </p:tgtEl>
                                        <p:attrNameLst>
                                          <p:attrName>style.visibility</p:attrName>
                                        </p:attrNameLst>
                                      </p:cBhvr>
                                      <p:to>
                                        <p:strVal val="visible"/>
                                      </p:to>
                                    </p:set>
                                    <p:animEffect transition="in" filter="fade">
                                      <p:cBhvr>
                                        <p:cTn id="34" dur="1000"/>
                                        <p:tgtEl>
                                          <p:spTgt spid="4105"/>
                                        </p:tgtEl>
                                      </p:cBhvr>
                                    </p:animEffect>
                                    <p:anim calcmode="lin" valueType="num">
                                      <p:cBhvr>
                                        <p:cTn id="35" dur="1000" fill="hold"/>
                                        <p:tgtEl>
                                          <p:spTgt spid="4105"/>
                                        </p:tgtEl>
                                        <p:attrNameLst>
                                          <p:attrName>ppt_x</p:attrName>
                                        </p:attrNameLst>
                                      </p:cBhvr>
                                      <p:tavLst>
                                        <p:tav tm="0">
                                          <p:val>
                                            <p:strVal val="#ppt_x"/>
                                          </p:val>
                                        </p:tav>
                                        <p:tav tm="100000">
                                          <p:val>
                                            <p:strVal val="#ppt_x"/>
                                          </p:val>
                                        </p:tav>
                                      </p:tavLst>
                                    </p:anim>
                                    <p:anim calcmode="lin" valueType="num">
                                      <p:cBhvr>
                                        <p:cTn id="36"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109"/>
                                        </p:tgtEl>
                                        <p:attrNameLst>
                                          <p:attrName>style.visibility</p:attrName>
                                        </p:attrNameLst>
                                      </p:cBhvr>
                                      <p:to>
                                        <p:strVal val="visible"/>
                                      </p:to>
                                    </p:set>
                                    <p:animEffect transition="in" filter="fade">
                                      <p:cBhvr>
                                        <p:cTn id="46" dur="1000"/>
                                        <p:tgtEl>
                                          <p:spTgt spid="4109"/>
                                        </p:tgtEl>
                                      </p:cBhvr>
                                    </p:animEffect>
                                    <p:anim calcmode="lin" valueType="num">
                                      <p:cBhvr>
                                        <p:cTn id="47" dur="1000" fill="hold"/>
                                        <p:tgtEl>
                                          <p:spTgt spid="4109"/>
                                        </p:tgtEl>
                                        <p:attrNameLst>
                                          <p:attrName>ppt_x</p:attrName>
                                        </p:attrNameLst>
                                      </p:cBhvr>
                                      <p:tavLst>
                                        <p:tav tm="0">
                                          <p:val>
                                            <p:strVal val="#ppt_x"/>
                                          </p:val>
                                        </p:tav>
                                        <p:tav tm="100000">
                                          <p:val>
                                            <p:strVal val="#ppt_x"/>
                                          </p:val>
                                        </p:tav>
                                      </p:tavLst>
                                    </p:anim>
                                    <p:anim calcmode="lin" valueType="num">
                                      <p:cBhvr>
                                        <p:cTn id="48" dur="1000" fill="hold"/>
                                        <p:tgtEl>
                                          <p:spTgt spid="410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106"/>
                                        </p:tgtEl>
                                        <p:attrNameLst>
                                          <p:attrName>style.visibility</p:attrName>
                                        </p:attrNameLst>
                                      </p:cBhvr>
                                      <p:to>
                                        <p:strVal val="visible"/>
                                      </p:to>
                                    </p:set>
                                    <p:animEffect transition="in" filter="fade">
                                      <p:cBhvr>
                                        <p:cTn id="51" dur="1000"/>
                                        <p:tgtEl>
                                          <p:spTgt spid="4106"/>
                                        </p:tgtEl>
                                      </p:cBhvr>
                                    </p:animEffect>
                                    <p:anim calcmode="lin" valueType="num">
                                      <p:cBhvr>
                                        <p:cTn id="52" dur="1000" fill="hold"/>
                                        <p:tgtEl>
                                          <p:spTgt spid="4106"/>
                                        </p:tgtEl>
                                        <p:attrNameLst>
                                          <p:attrName>ppt_x</p:attrName>
                                        </p:attrNameLst>
                                      </p:cBhvr>
                                      <p:tavLst>
                                        <p:tav tm="0">
                                          <p:val>
                                            <p:strVal val="#ppt_x"/>
                                          </p:val>
                                        </p:tav>
                                        <p:tav tm="100000">
                                          <p:val>
                                            <p:strVal val="#ppt_x"/>
                                          </p:val>
                                        </p:tav>
                                      </p:tavLst>
                                    </p:anim>
                                    <p:anim calcmode="lin" valueType="num">
                                      <p:cBhvr>
                                        <p:cTn id="53"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P spid="4106" grpId="0"/>
      <p:bldP spid="4107" grpId="0"/>
      <p:bldP spid="4108" grpId="0"/>
      <p:bldP spid="4109" grpId="0"/>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124" name="Group 4"/>
          <p:cNvGrpSpPr>
            <a:grpSpLocks/>
          </p:cNvGrpSpPr>
          <p:nvPr/>
        </p:nvGrpSpPr>
        <p:grpSpPr bwMode="auto">
          <a:xfrm>
            <a:off x="0" y="6734175"/>
            <a:ext cx="12192000" cy="138113"/>
            <a:chOff x="0" y="0"/>
            <a:chExt cx="12231884" cy="334101"/>
          </a:xfrm>
        </p:grpSpPr>
        <p:sp>
          <p:nvSpPr>
            <p:cNvPr id="51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3" name="任意多边形 4"/>
          <p:cNvSpPr>
            <a:spLocks noChangeArrowheads="1"/>
          </p:cNvSpPr>
          <p:nvPr/>
        </p:nvSpPr>
        <p:spPr bwMode="auto">
          <a:xfrm rot="10410898">
            <a:off x="2111375" y="2300288"/>
            <a:ext cx="9274175" cy="3316287"/>
          </a:xfrm>
          <a:custGeom>
            <a:avLst/>
            <a:gdLst>
              <a:gd name="T0" fmla="*/ 1469282 w 3243492"/>
              <a:gd name="T1" fmla="*/ 0 h 2240066"/>
              <a:gd name="T2" fmla="*/ 1469282 w 3243492"/>
              <a:gd name="T3" fmla="*/ 413317 h 2240066"/>
              <a:gd name="T4" fmla="*/ 1073662 w 3243492"/>
              <a:gd name="T5" fmla="*/ 413317 h 2240066"/>
              <a:gd name="T6" fmla="*/ 1079126 w 3243492"/>
              <a:gd name="T7" fmla="*/ 524741 h 2240066"/>
              <a:gd name="T8" fmla="*/ 842581 w 3243492"/>
              <a:gd name="T9" fmla="*/ 413317 h 2240066"/>
              <a:gd name="T10" fmla="*/ 0 w 3243492"/>
              <a:gd name="T11" fmla="*/ 41331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rot="-390063">
            <a:off x="2308225" y="3178175"/>
            <a:ext cx="906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a:solidFill>
                  <a:schemeClr val="bg1"/>
                </a:solidFill>
                <a:sym typeface="宋体" panose="02010600030101010101" pitchFamily="2" charset="-122"/>
              </a:rPr>
              <a:t>因此可以认为，</a:t>
            </a:r>
            <a:r>
              <a:rPr lang="en-US" altLang="zh-CN" sz="3200" b="1" dirty="0">
                <a:solidFill>
                  <a:schemeClr val="bg1"/>
                </a:solidFill>
                <a:sym typeface="宋体" panose="02010600030101010101" pitchFamily="2" charset="-122"/>
              </a:rPr>
              <a:t>UML</a:t>
            </a:r>
            <a:r>
              <a:rPr lang="zh-CN" altLang="en-US" sz="3200" b="1" dirty="0">
                <a:solidFill>
                  <a:schemeClr val="bg1"/>
                </a:solidFill>
                <a:sym typeface="宋体" panose="02010600030101010101" pitchFamily="2" charset="-122"/>
              </a:rPr>
              <a:t>是一种先进实用的标准建模语句，但其中某些概念尚待实践来验证，</a:t>
            </a:r>
            <a:r>
              <a:rPr lang="en-US" altLang="zh-CN" sz="3200" b="1" dirty="0">
                <a:solidFill>
                  <a:schemeClr val="bg1"/>
                </a:solidFill>
                <a:sym typeface="宋体" panose="02010600030101010101" pitchFamily="2" charset="-122"/>
              </a:rPr>
              <a:t>UML</a:t>
            </a:r>
            <a:r>
              <a:rPr lang="zh-CN" altLang="en-US" sz="3200" b="1" dirty="0">
                <a:solidFill>
                  <a:schemeClr val="bg1"/>
                </a:solidFill>
                <a:sym typeface="宋体" panose="02010600030101010101" pitchFamily="2" charset="-122"/>
              </a:rPr>
              <a:t>也必然存在一个</a:t>
            </a:r>
            <a:r>
              <a:rPr lang="zh-CN" altLang="en-US" sz="3200" b="1" dirty="0">
                <a:solidFill>
                  <a:srgbClr val="FF0000"/>
                </a:solidFill>
                <a:sym typeface="宋体" panose="02010600030101010101" pitchFamily="2" charset="-122"/>
              </a:rPr>
              <a:t>进化</a:t>
            </a:r>
            <a:r>
              <a:rPr lang="zh-CN" altLang="en-US" sz="3200" b="1" dirty="0">
                <a:solidFill>
                  <a:schemeClr val="bg1"/>
                </a:solidFill>
                <a:sym typeface="宋体" panose="02010600030101010101" pitchFamily="2" charset="-122"/>
              </a:rPr>
              <a:t>过程。</a:t>
            </a:r>
            <a:endParaRPr lang="zh-CN" altLang="en-US" sz="2400" b="1" dirty="0">
              <a:solidFill>
                <a:schemeClr val="bg1"/>
              </a:solidFill>
              <a:latin typeface="Calibri" panose="020F0502020204030204" pitchFamily="34" charset="0"/>
              <a:sym typeface="宋体" panose="02010600030101010101" pitchFamily="2" charset="-122"/>
            </a:endParaRPr>
          </a:p>
        </p:txBody>
      </p:sp>
      <p:grpSp>
        <p:nvGrpSpPr>
          <p:cNvPr id="5127" name="Group 21"/>
          <p:cNvGrpSpPr>
            <a:grpSpLocks/>
          </p:cNvGrpSpPr>
          <p:nvPr/>
        </p:nvGrpSpPr>
        <p:grpSpPr bwMode="auto">
          <a:xfrm>
            <a:off x="1816100" y="984250"/>
            <a:ext cx="2246313" cy="2052638"/>
            <a:chOff x="0" y="0"/>
            <a:chExt cx="736600" cy="712788"/>
          </a:xfrm>
        </p:grpSpPr>
        <p:sp>
          <p:nvSpPr>
            <p:cNvPr id="5128"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129"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15"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69900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additive="base">
                                        <p:cTn id="7" dur="500" fill="hold"/>
                                        <p:tgtEl>
                                          <p:spTgt spid="4103"/>
                                        </p:tgtEl>
                                        <p:attrNameLst>
                                          <p:attrName>ppt_x</p:attrName>
                                        </p:attrNameLst>
                                      </p:cBhvr>
                                      <p:tavLst>
                                        <p:tav tm="0">
                                          <p:val>
                                            <p:strVal val="#ppt_x"/>
                                          </p:val>
                                        </p:tav>
                                        <p:tav tm="100000">
                                          <p:val>
                                            <p:strVal val="#ppt_x"/>
                                          </p:val>
                                        </p:tav>
                                      </p:tavLst>
                                    </p:anim>
                                    <p:anim calcmode="lin" valueType="num">
                                      <p:cBhvr additive="base">
                                        <p:cTn id="8" dur="500" fill="hold"/>
                                        <p:tgtEl>
                                          <p:spTgt spid="41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P spid="41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4 UML</a:t>
            </a:r>
            <a:r>
              <a:rPr lang="zh-CN" altLang="en-US" sz="5400" dirty="0">
                <a:ln w="0"/>
                <a:solidFill>
                  <a:schemeClr val="bg1"/>
                </a:solidFill>
                <a:effectLst>
                  <a:outerShdw blurRad="38100" dist="19050" dir="2700000" algn="tl" rotWithShape="0">
                    <a:schemeClr val="dk1">
                      <a:alpha val="40000"/>
                    </a:schemeClr>
                  </a:outerShdw>
                </a:effectLst>
              </a:rPr>
              <a:t>的结构</a:t>
            </a:r>
          </a:p>
        </p:txBody>
      </p:sp>
    </p:spTree>
    <p:extLst>
      <p:ext uri="{BB962C8B-B14F-4D97-AF65-F5344CB8AC3E}">
        <p14:creationId xmlns:p14="http://schemas.microsoft.com/office/powerpoint/2010/main" val="2514828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7AB636C-819B-4F7B-B3B8-39B90FA62F97}" type="slidenum">
              <a:rPr lang="zh-CN" altLang="en-US">
                <a:solidFill>
                  <a:srgbClr val="898989"/>
                </a:solidFill>
              </a:rPr>
              <a:pPr eaLnBrk="1" hangingPunct="1"/>
              <a:t>23</a:t>
            </a:fld>
            <a:endParaRPr lang="zh-CN" altLang="en-US" sz="1800"/>
          </a:p>
        </p:txBody>
      </p:sp>
      <p:sp>
        <p:nvSpPr>
          <p:cNvPr id="6147"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6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6154"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747838" y="1301750"/>
            <a:ext cx="2627312" cy="276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dirty="0">
                <a:solidFill>
                  <a:srgbClr val="2E3740"/>
                </a:solidFill>
                <a:latin typeface="Calibri" panose="020F0502020204030204" pitchFamily="34" charset="0"/>
                <a:sym typeface="宋体" panose="02010600030101010101" pitchFamily="2" charset="-122"/>
              </a:rPr>
              <a:t>结构事物是</a:t>
            </a:r>
            <a:r>
              <a:rPr lang="en-US" altLang="zh-CN" dirty="0">
                <a:solidFill>
                  <a:srgbClr val="2E3740"/>
                </a:solidFill>
                <a:latin typeface="Calibri" panose="020F0502020204030204" pitchFamily="34" charset="0"/>
                <a:sym typeface="宋体" panose="02010600030101010101" pitchFamily="2" charset="-122"/>
              </a:rPr>
              <a:t>UML</a:t>
            </a:r>
            <a:r>
              <a:rPr lang="zh-CN" altLang="en-US" dirty="0">
                <a:solidFill>
                  <a:srgbClr val="2E3740"/>
                </a:solidFill>
                <a:latin typeface="Calibri" panose="020F0502020204030204" pitchFamily="34" charset="0"/>
                <a:sym typeface="宋体" panose="02010600030101010101" pitchFamily="2" charset="-122"/>
              </a:rPr>
              <a:t>模型的静态部分，描述概念或物理元素。包括：</a:t>
            </a:r>
            <a:r>
              <a:rPr lang="zh-CN" altLang="en-US" b="1" dirty="0">
                <a:solidFill>
                  <a:srgbClr val="FF0000"/>
                </a:solidFill>
                <a:latin typeface="Calibri" panose="020F0502020204030204" pitchFamily="34" charset="0"/>
                <a:sym typeface="宋体" panose="02010600030101010101" pitchFamily="2" charset="-122"/>
              </a:rPr>
              <a:t>类、接口、协作、用况、构件、结点 </a:t>
            </a:r>
            <a:r>
              <a:rPr lang="zh-CN" altLang="en-US" dirty="0">
                <a:latin typeface="Calibri" panose="020F0502020204030204" pitchFamily="34" charset="0"/>
                <a:sym typeface="宋体" panose="02010600030101010101" pitchFamily="2" charset="-122"/>
              </a:rPr>
              <a:t>。</a:t>
            </a:r>
          </a:p>
        </p:txBody>
      </p:sp>
      <p:sp>
        <p:nvSpPr>
          <p:cNvPr id="6157" name="矩形 9"/>
          <p:cNvSpPr>
            <a:spLocks noChangeArrowheads="1"/>
          </p:cNvSpPr>
          <p:nvPr/>
        </p:nvSpPr>
        <p:spPr bwMode="auto">
          <a:xfrm>
            <a:off x="5367338" y="2878138"/>
            <a:ext cx="1462087"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中的事物</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8023225" y="1244600"/>
            <a:ext cx="262731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行为事物是</a:t>
            </a:r>
            <a:r>
              <a:rPr lang="en-US" altLang="zh-CN" sz="1600">
                <a:solidFill>
                  <a:srgbClr val="2E3740"/>
                </a:solidFill>
                <a:latin typeface="Calibri" panose="020F0502020204030204" pitchFamily="34" charset="0"/>
                <a:sym typeface="宋体" panose="02010600030101010101" pitchFamily="2" charset="-122"/>
              </a:rPr>
              <a:t>UML</a:t>
            </a:r>
            <a:r>
              <a:rPr lang="zh-CN" altLang="en-US" sz="1600">
                <a:solidFill>
                  <a:srgbClr val="2E3740"/>
                </a:solidFill>
                <a:latin typeface="Calibri" panose="020F0502020204030204" pitchFamily="34" charset="0"/>
                <a:sym typeface="宋体" panose="02010600030101010101" pitchFamily="2" charset="-122"/>
              </a:rPr>
              <a:t>模型图的动态部分，描述跨越空间和时间的行为，主要包括</a:t>
            </a:r>
            <a:r>
              <a:rPr lang="zh-CN" altLang="en-US" sz="1600" b="1">
                <a:solidFill>
                  <a:srgbClr val="FF0000"/>
                </a:solidFill>
                <a:latin typeface="Calibri" panose="020F0502020204030204" pitchFamily="34" charset="0"/>
                <a:sym typeface="宋体" panose="02010600030101010101" pitchFamily="2" charset="-122"/>
              </a:rPr>
              <a:t>交互</a:t>
            </a:r>
            <a:r>
              <a:rPr lang="zh-CN" altLang="en-US" sz="1600">
                <a:solidFill>
                  <a:srgbClr val="2E3740"/>
                </a:solidFill>
                <a:latin typeface="Calibri" panose="020F0502020204030204" pitchFamily="34" charset="0"/>
                <a:sym typeface="宋体" panose="02010600030101010101" pitchFamily="2" charset="-122"/>
              </a:rPr>
              <a:t>和</a:t>
            </a:r>
            <a:r>
              <a:rPr lang="zh-CN" altLang="en-US" sz="1600" b="1">
                <a:solidFill>
                  <a:srgbClr val="FF0000"/>
                </a:solidFill>
                <a:latin typeface="Calibri" panose="020F0502020204030204" pitchFamily="34" charset="0"/>
                <a:sym typeface="宋体" panose="02010600030101010101" pitchFamily="2" charset="-122"/>
              </a:rPr>
              <a:t>状态机</a:t>
            </a:r>
            <a:r>
              <a:rPr lang="zh-CN" altLang="en-US" sz="1600">
                <a:solidFill>
                  <a:srgbClr val="2E3740"/>
                </a:solidFill>
                <a:latin typeface="Calibri" panose="020F0502020204030204" pitchFamily="34" charset="0"/>
                <a:sym typeface="宋体" panose="02010600030101010101" pitchFamily="2" charset="-122"/>
              </a:rPr>
              <a:t>两部分。</a:t>
            </a:r>
          </a:p>
        </p:txBody>
      </p:sp>
      <p:sp>
        <p:nvSpPr>
          <p:cNvPr id="43" name="矩形 13"/>
          <p:cNvSpPr>
            <a:spLocks noChangeArrowheads="1"/>
          </p:cNvSpPr>
          <p:nvPr/>
        </p:nvSpPr>
        <p:spPr bwMode="auto">
          <a:xfrm>
            <a:off x="1611313" y="3895725"/>
            <a:ext cx="26273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分组事物是</a:t>
            </a:r>
            <a:r>
              <a:rPr lang="en-US" altLang="zh-CN" sz="1600">
                <a:solidFill>
                  <a:srgbClr val="2E3740"/>
                </a:solidFill>
                <a:latin typeface="Calibri" panose="020F0502020204030204" pitchFamily="34" charset="0"/>
                <a:sym typeface="宋体" panose="02010600030101010101" pitchFamily="2" charset="-122"/>
              </a:rPr>
              <a:t>UML</a:t>
            </a:r>
            <a:r>
              <a:rPr lang="zh-CN" altLang="en-US" sz="1600">
                <a:solidFill>
                  <a:srgbClr val="2E3740"/>
                </a:solidFill>
                <a:latin typeface="Calibri" panose="020F0502020204030204" pitchFamily="34" charset="0"/>
                <a:sym typeface="宋体" panose="02010600030101010101" pitchFamily="2" charset="-122"/>
              </a:rPr>
              <a:t>模型图的组织部分，描述事物的组织结构，主要由</a:t>
            </a:r>
            <a:r>
              <a:rPr lang="zh-CN" altLang="en-US" sz="1600" b="1">
                <a:solidFill>
                  <a:srgbClr val="FF0000"/>
                </a:solidFill>
                <a:latin typeface="Calibri" panose="020F0502020204030204" pitchFamily="34" charset="0"/>
                <a:sym typeface="宋体" panose="02010600030101010101" pitchFamily="2" charset="-122"/>
              </a:rPr>
              <a:t>包</a:t>
            </a:r>
            <a:r>
              <a:rPr lang="zh-CN" altLang="en-US" sz="1600">
                <a:solidFill>
                  <a:srgbClr val="2E3740"/>
                </a:solidFill>
                <a:latin typeface="Calibri" panose="020F0502020204030204" pitchFamily="34" charset="0"/>
                <a:sym typeface="宋体" panose="02010600030101010101" pitchFamily="2" charset="-122"/>
              </a:rPr>
              <a:t>来实现。</a:t>
            </a:r>
          </a:p>
        </p:txBody>
      </p:sp>
      <p:sp>
        <p:nvSpPr>
          <p:cNvPr id="44" name="矩形 13"/>
          <p:cNvSpPr>
            <a:spLocks noChangeArrowheads="1"/>
          </p:cNvSpPr>
          <p:nvPr/>
        </p:nvSpPr>
        <p:spPr bwMode="auto">
          <a:xfrm>
            <a:off x="7953375" y="3930650"/>
            <a:ext cx="2627313"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注释事物是</a:t>
            </a:r>
            <a:r>
              <a:rPr lang="en-US" altLang="zh-CN" sz="1600">
                <a:solidFill>
                  <a:srgbClr val="2E3740"/>
                </a:solidFill>
                <a:latin typeface="Calibri" panose="020F0502020204030204" pitchFamily="34" charset="0"/>
                <a:sym typeface="宋体" panose="02010600030101010101" pitchFamily="2" charset="-122"/>
              </a:rPr>
              <a:t>UML</a:t>
            </a:r>
            <a:r>
              <a:rPr lang="zh-CN" altLang="en-US" sz="1600">
                <a:solidFill>
                  <a:srgbClr val="2E3740"/>
                </a:solidFill>
                <a:latin typeface="Calibri" panose="020F0502020204030204" pitchFamily="34" charset="0"/>
                <a:sym typeface="宋体" panose="02010600030101010101" pitchFamily="2" charset="-122"/>
              </a:rPr>
              <a:t>模型的解释部分，用来对模型中的元素进行</a:t>
            </a:r>
            <a:r>
              <a:rPr lang="zh-CN" altLang="en-US" sz="1600" b="1">
                <a:solidFill>
                  <a:srgbClr val="FF0000"/>
                </a:solidFill>
                <a:latin typeface="Calibri" panose="020F0502020204030204" pitchFamily="34" charset="0"/>
                <a:sym typeface="宋体" panose="02010600030101010101" pitchFamily="2" charset="-122"/>
              </a:rPr>
              <a:t>说明</a:t>
            </a:r>
            <a:r>
              <a:rPr lang="zh-CN" altLang="en-US" sz="1600">
                <a:solidFill>
                  <a:srgbClr val="2E3740"/>
                </a:solidFill>
                <a:latin typeface="Calibri" panose="020F0502020204030204" pitchFamily="34" charset="0"/>
                <a:sym typeface="宋体" panose="02010600030101010101" pitchFamily="2" charset="-122"/>
              </a:rPr>
              <a:t>，</a:t>
            </a:r>
            <a:r>
              <a:rPr lang="zh-CN" altLang="en-US" sz="1600" b="1">
                <a:solidFill>
                  <a:srgbClr val="FF0000"/>
                </a:solidFill>
                <a:latin typeface="Calibri" panose="020F0502020204030204" pitchFamily="34" charset="0"/>
                <a:sym typeface="宋体" panose="02010600030101010101" pitchFamily="2" charset="-122"/>
              </a:rPr>
              <a:t>解释</a:t>
            </a:r>
            <a:r>
              <a:rPr lang="zh-CN" altLang="en-US" sz="1600">
                <a:solidFill>
                  <a:srgbClr val="2E3740"/>
                </a:solidFill>
                <a:latin typeface="Calibri" panose="020F0502020204030204" pitchFamily="34" charset="0"/>
                <a:sym typeface="宋体" panose="02010600030101010101" pitchFamily="2" charset="-122"/>
              </a:rPr>
              <a:t>。</a:t>
            </a:r>
          </a:p>
        </p:txBody>
      </p:sp>
      <p:sp>
        <p:nvSpPr>
          <p:cNvPr id="45" name="任意多边形 6"/>
          <p:cNvSpPr>
            <a:spLocks noChangeArrowheads="1"/>
          </p:cNvSpPr>
          <p:nvPr/>
        </p:nvSpPr>
        <p:spPr bwMode="auto">
          <a:xfrm>
            <a:off x="1319213" y="1301750"/>
            <a:ext cx="3241675" cy="2309813"/>
          </a:xfrm>
          <a:custGeom>
            <a:avLst/>
            <a:gdLst>
              <a:gd name="T0" fmla="*/ 0 w 2235563"/>
              <a:gd name="T1" fmla="*/ 2000702 h 1448138"/>
              <a:gd name="T2" fmla="*/ 128125781 w 2235563"/>
              <a:gd name="T3" fmla="*/ 0 h 1448138"/>
              <a:gd name="T4" fmla="*/ 1849814267 w 2235563"/>
              <a:gd name="T5" fmla="*/ 0 h 1448138"/>
              <a:gd name="T6" fmla="*/ 1977940001 w 2235563"/>
              <a:gd name="T7" fmla="*/ 2000702 h 1448138"/>
              <a:gd name="T8" fmla="*/ 1977940001 w 2235563"/>
              <a:gd name="T9" fmla="*/ 18006271 h 1448138"/>
              <a:gd name="T10" fmla="*/ 1849814267 w 2235563"/>
              <a:gd name="T11" fmla="*/ 20006963 h 1448138"/>
              <a:gd name="T12" fmla="*/ 128125781 w 2235563"/>
              <a:gd name="T13" fmla="*/ 20006963 h 1448138"/>
              <a:gd name="T14" fmla="*/ 0 w 2235563"/>
              <a:gd name="T15" fmla="*/ 18006271 h 1448138"/>
              <a:gd name="T16" fmla="*/ 0 w 2235563"/>
              <a:gd name="T17" fmla="*/ 200070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46" name="任意多边形 4"/>
          <p:cNvSpPr>
            <a:spLocks noChangeArrowheads="1"/>
          </p:cNvSpPr>
          <p:nvPr/>
        </p:nvSpPr>
        <p:spPr bwMode="auto">
          <a:xfrm>
            <a:off x="1262063" y="3738563"/>
            <a:ext cx="3355975" cy="2163762"/>
          </a:xfrm>
          <a:custGeom>
            <a:avLst/>
            <a:gdLst>
              <a:gd name="T0" fmla="*/ 0 w 2235563"/>
              <a:gd name="T1" fmla="*/ 5970606 h 1448138"/>
              <a:gd name="T2" fmla="*/ 136563143 w 2235563"/>
              <a:gd name="T3" fmla="*/ 0 h 1448138"/>
              <a:gd name="T4" fmla="*/ 1971627429 w 2235563"/>
              <a:gd name="T5" fmla="*/ 0 h 1448138"/>
              <a:gd name="T6" fmla="*/ 2108191293 w 2235563"/>
              <a:gd name="T7" fmla="*/ 5970606 h 1448138"/>
              <a:gd name="T8" fmla="*/ 2108191293 w 2235563"/>
              <a:gd name="T9" fmla="*/ 53735107 h 1448138"/>
              <a:gd name="T10" fmla="*/ 1971627429 w 2235563"/>
              <a:gd name="T11" fmla="*/ 59705688 h 1448138"/>
              <a:gd name="T12" fmla="*/ 136563143 w 2235563"/>
              <a:gd name="T13" fmla="*/ 59705688 h 1448138"/>
              <a:gd name="T14" fmla="*/ 0 w 2235563"/>
              <a:gd name="T15" fmla="*/ 53735107 h 1448138"/>
              <a:gd name="T16" fmla="*/ 0 w 2235563"/>
              <a:gd name="T17" fmla="*/ 597060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47" name="任意多边形 5"/>
          <p:cNvSpPr>
            <a:spLocks noChangeArrowheads="1"/>
          </p:cNvSpPr>
          <p:nvPr/>
        </p:nvSpPr>
        <p:spPr bwMode="auto">
          <a:xfrm>
            <a:off x="7627938" y="1058863"/>
            <a:ext cx="3355975" cy="2563812"/>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48" name="任意多边形 3"/>
          <p:cNvSpPr>
            <a:spLocks noChangeArrowheads="1"/>
          </p:cNvSpPr>
          <p:nvPr/>
        </p:nvSpPr>
        <p:spPr bwMode="auto">
          <a:xfrm>
            <a:off x="7627938" y="3749675"/>
            <a:ext cx="3368675" cy="2222500"/>
          </a:xfrm>
          <a:custGeom>
            <a:avLst/>
            <a:gdLst>
              <a:gd name="T0" fmla="*/ 0 w 2235563"/>
              <a:gd name="T1" fmla="*/ 7451204 h 1448138"/>
              <a:gd name="T2" fmla="*/ 106296209 w 2235563"/>
              <a:gd name="T3" fmla="*/ 0 h 1448138"/>
              <a:gd name="T4" fmla="*/ 1534655148 w 2235563"/>
              <a:gd name="T5" fmla="*/ 0 h 1448138"/>
              <a:gd name="T6" fmla="*/ 1640951984 w 2235563"/>
              <a:gd name="T7" fmla="*/ 7451204 h 1448138"/>
              <a:gd name="T8" fmla="*/ 1640951984 w 2235563"/>
              <a:gd name="T9" fmla="*/ 67060462 h 1448138"/>
              <a:gd name="T10" fmla="*/ 1534655148 w 2235563"/>
              <a:gd name="T11" fmla="*/ 74511681 h 1448138"/>
              <a:gd name="T12" fmla="*/ 106296209 w 2235563"/>
              <a:gd name="T13" fmla="*/ 74511681 h 1448138"/>
              <a:gd name="T14" fmla="*/ 0 w 2235563"/>
              <a:gd name="T15" fmla="*/ 67060462 h 1448138"/>
              <a:gd name="T16" fmla="*/ 0 w 2235563"/>
              <a:gd name="T17" fmla="*/ 745120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6"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565182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
                                        <p:tgtEl>
                                          <p:spTgt spid="45"/>
                                        </p:tgtEl>
                                      </p:cBhvr>
                                    </p:animEffect>
                                    <p:anim calcmode="lin" valueType="num">
                                      <p:cBhvr>
                                        <p:cTn id="8" dur="400" fill="hold"/>
                                        <p:tgtEl>
                                          <p:spTgt spid="45"/>
                                        </p:tgtEl>
                                        <p:attrNameLst>
                                          <p:attrName>ppt_x</p:attrName>
                                        </p:attrNameLst>
                                      </p:cBhvr>
                                      <p:tavLst>
                                        <p:tav tm="0">
                                          <p:val>
                                            <p:strVal val="#ppt_x"/>
                                          </p:val>
                                        </p:tav>
                                        <p:tav tm="100000">
                                          <p:val>
                                            <p:strVal val="#ppt_x"/>
                                          </p:val>
                                        </p:tav>
                                      </p:tavLst>
                                    </p:anim>
                                    <p:anim calcmode="lin" valueType="num">
                                      <p:cBhvr>
                                        <p:cTn id="9" dur="400" fill="hold"/>
                                        <p:tgtEl>
                                          <p:spTgt spid="4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33"/>
                                        </p:tgtEl>
                                        <p:attrNameLst>
                                          <p:attrName>style.visibility</p:attrName>
                                        </p:attrNameLst>
                                      </p:cBhvr>
                                      <p:to>
                                        <p:strVal val="visible"/>
                                      </p:to>
                                    </p:set>
                                    <p:animEffect transition="in" filter="fade">
                                      <p:cBhvr>
                                        <p:cTn id="14" dur="100"/>
                                        <p:tgtEl>
                                          <p:spTgt spid="5133"/>
                                        </p:tgtEl>
                                      </p:cBhvr>
                                    </p:animEffect>
                                    <p:anim calcmode="lin" valueType="num">
                                      <p:cBhvr>
                                        <p:cTn id="15" dur="400" fill="hold"/>
                                        <p:tgtEl>
                                          <p:spTgt spid="5133"/>
                                        </p:tgtEl>
                                        <p:attrNameLst>
                                          <p:attrName>ppt_x</p:attrName>
                                        </p:attrNameLst>
                                      </p:cBhvr>
                                      <p:tavLst>
                                        <p:tav tm="0">
                                          <p:val>
                                            <p:strVal val="#ppt_x"/>
                                          </p:val>
                                        </p:tav>
                                        <p:tav tm="100000">
                                          <p:val>
                                            <p:strVal val="#ppt_x"/>
                                          </p:val>
                                        </p:tav>
                                      </p:tavLst>
                                    </p:anim>
                                    <p:anim calcmode="lin" valueType="num">
                                      <p:cBhvr>
                                        <p:cTn id="16" dur="400" fill="hold"/>
                                        <p:tgtEl>
                                          <p:spTgt spid="513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100"/>
                                        <p:tgtEl>
                                          <p:spTgt spid="5126"/>
                                        </p:tgtEl>
                                      </p:cBhvr>
                                    </p:animEffect>
                                    <p:anim calcmode="lin" valueType="num">
                                      <p:cBhvr>
                                        <p:cTn id="22" dur="400" fill="hold"/>
                                        <p:tgtEl>
                                          <p:spTgt spid="5126"/>
                                        </p:tgtEl>
                                        <p:attrNameLst>
                                          <p:attrName>ppt_x</p:attrName>
                                        </p:attrNameLst>
                                      </p:cBhvr>
                                      <p:tavLst>
                                        <p:tav tm="0">
                                          <p:val>
                                            <p:strVal val="#ppt_x"/>
                                          </p:val>
                                        </p:tav>
                                        <p:tav tm="100000">
                                          <p:val>
                                            <p:strVal val="#ppt_x"/>
                                          </p:val>
                                        </p:tav>
                                      </p:tavLst>
                                    </p:anim>
                                    <p:anim calcmode="lin" valueType="num">
                                      <p:cBhvr>
                                        <p:cTn id="23" dur="400" fill="hold"/>
                                        <p:tgtEl>
                                          <p:spTgt spid="5126"/>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5127"/>
                                        </p:tgtEl>
                                        <p:attrNameLst>
                                          <p:attrName>style.visibility</p:attrName>
                                        </p:attrNameLst>
                                      </p:cBhvr>
                                      <p:to>
                                        <p:strVal val="visible"/>
                                      </p:to>
                                    </p:set>
                                    <p:animEffect transition="in" filter="fade">
                                      <p:cBhvr>
                                        <p:cTn id="30" dur="100"/>
                                        <p:tgtEl>
                                          <p:spTgt spid="5127"/>
                                        </p:tgtEl>
                                      </p:cBhvr>
                                    </p:animEffect>
                                    <p:anim calcmode="lin" valueType="num">
                                      <p:cBhvr>
                                        <p:cTn id="31" dur="400" fill="hold"/>
                                        <p:tgtEl>
                                          <p:spTgt spid="5127"/>
                                        </p:tgtEl>
                                        <p:attrNameLst>
                                          <p:attrName>ppt_x</p:attrName>
                                        </p:attrNameLst>
                                      </p:cBhvr>
                                      <p:tavLst>
                                        <p:tav tm="0">
                                          <p:val>
                                            <p:strVal val="#ppt_x"/>
                                          </p:val>
                                        </p:tav>
                                        <p:tav tm="100000">
                                          <p:val>
                                            <p:strVal val="#ppt_x"/>
                                          </p:val>
                                        </p:tav>
                                      </p:tavLst>
                                    </p:anim>
                                    <p:anim calcmode="lin" valueType="num">
                                      <p:cBhvr>
                                        <p:cTn id="32" dur="400" fill="hold"/>
                                        <p:tgtEl>
                                          <p:spTgt spid="5127"/>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5" presetID="43"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
                                        <p:tgtEl>
                                          <p:spTgt spid="47"/>
                                        </p:tgtEl>
                                      </p:cBhvr>
                                    </p:animEffect>
                                    <p:anim calcmode="lin" valueType="num">
                                      <p:cBhvr>
                                        <p:cTn id="38" dur="400" fill="hold"/>
                                        <p:tgtEl>
                                          <p:spTgt spid="47"/>
                                        </p:tgtEl>
                                        <p:attrNameLst>
                                          <p:attrName>ppt_x</p:attrName>
                                        </p:attrNameLst>
                                      </p:cBhvr>
                                      <p:tavLst>
                                        <p:tav tm="0">
                                          <p:val>
                                            <p:strVal val="#ppt_x"/>
                                          </p:val>
                                        </p:tav>
                                        <p:tav tm="100000">
                                          <p:val>
                                            <p:strVal val="#ppt_x"/>
                                          </p:val>
                                        </p:tav>
                                      </p:tavLst>
                                    </p:anim>
                                    <p:anim calcmode="lin" valueType="num">
                                      <p:cBhvr>
                                        <p:cTn id="39" dur="400" fill="hold"/>
                                        <p:tgtEl>
                                          <p:spTgt spid="47"/>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4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4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
                                        <p:tgtEl>
                                          <p:spTgt spid="42"/>
                                        </p:tgtEl>
                                      </p:cBhvr>
                                    </p:animEffect>
                                    <p:anim calcmode="lin" valueType="num">
                                      <p:cBhvr>
                                        <p:cTn id="45" dur="400" fill="hold"/>
                                        <p:tgtEl>
                                          <p:spTgt spid="42"/>
                                        </p:tgtEl>
                                        <p:attrNameLst>
                                          <p:attrName>ppt_x</p:attrName>
                                        </p:attrNameLst>
                                      </p:cBhvr>
                                      <p:tavLst>
                                        <p:tav tm="0">
                                          <p:val>
                                            <p:strVal val="#ppt_x"/>
                                          </p:val>
                                        </p:tav>
                                        <p:tav tm="100000">
                                          <p:val>
                                            <p:strVal val="#ppt_x"/>
                                          </p:val>
                                        </p:tav>
                                      </p:tavLst>
                                    </p:anim>
                                    <p:anim calcmode="lin" valueType="num">
                                      <p:cBhvr>
                                        <p:cTn id="46" dur="400" fill="hold"/>
                                        <p:tgtEl>
                                          <p:spTgt spid="42"/>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3" presetClass="entr" presetSubtype="0" fill="hold" grpId="0" nodeType="clickEffect">
                                  <p:stCondLst>
                                    <p:cond delay="0"/>
                                  </p:stCondLst>
                                  <p:childTnLst>
                                    <p:set>
                                      <p:cBhvr>
                                        <p:cTn id="52" dur="1" fill="hold">
                                          <p:stCondLst>
                                            <p:cond delay="0"/>
                                          </p:stCondLst>
                                        </p:cTn>
                                        <p:tgtEl>
                                          <p:spTgt spid="5129"/>
                                        </p:tgtEl>
                                        <p:attrNameLst>
                                          <p:attrName>style.visibility</p:attrName>
                                        </p:attrNameLst>
                                      </p:cBhvr>
                                      <p:to>
                                        <p:strVal val="visible"/>
                                      </p:to>
                                    </p:set>
                                    <p:animEffect transition="in" filter="fade">
                                      <p:cBhvr>
                                        <p:cTn id="53" dur="100"/>
                                        <p:tgtEl>
                                          <p:spTgt spid="5129"/>
                                        </p:tgtEl>
                                      </p:cBhvr>
                                    </p:animEffect>
                                    <p:anim calcmode="lin" valueType="num">
                                      <p:cBhvr>
                                        <p:cTn id="54" dur="400" fill="hold"/>
                                        <p:tgtEl>
                                          <p:spTgt spid="5129"/>
                                        </p:tgtEl>
                                        <p:attrNameLst>
                                          <p:attrName>ppt_x</p:attrName>
                                        </p:attrNameLst>
                                      </p:cBhvr>
                                      <p:tavLst>
                                        <p:tav tm="0">
                                          <p:val>
                                            <p:strVal val="#ppt_x"/>
                                          </p:val>
                                        </p:tav>
                                        <p:tav tm="100000">
                                          <p:val>
                                            <p:strVal val="#ppt_x"/>
                                          </p:val>
                                        </p:tav>
                                      </p:tavLst>
                                    </p:anim>
                                    <p:anim calcmode="lin" valueType="num">
                                      <p:cBhvr>
                                        <p:cTn id="55" dur="400" fill="hold"/>
                                        <p:tgtEl>
                                          <p:spTgt spid="5129"/>
                                        </p:tgtEl>
                                        <p:attrNameLst>
                                          <p:attrName>ppt_y</p:attrName>
                                        </p:attrNameLst>
                                      </p:cBhvr>
                                      <p:tavLst>
                                        <p:tav tm="0">
                                          <p:val>
                                            <p:strVal val="#ppt_y+0.31"/>
                                          </p:val>
                                        </p:tav>
                                        <p:tav tm="100000">
                                          <p:val>
                                            <p:strVal val="#ppt_y+0.31"/>
                                          </p:val>
                                        </p:tav>
                                      </p:tavLst>
                                    </p:anim>
                                    <p:anim calcmode="lin" valueType="num">
                                      <p:cBhvr>
                                        <p:cTn id="56"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7"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8" presetID="43"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0"/>
                                        <p:tgtEl>
                                          <p:spTgt spid="46"/>
                                        </p:tgtEl>
                                      </p:cBhvr>
                                    </p:animEffect>
                                    <p:anim calcmode="lin" valueType="num">
                                      <p:cBhvr>
                                        <p:cTn id="61" dur="400" fill="hold"/>
                                        <p:tgtEl>
                                          <p:spTgt spid="46"/>
                                        </p:tgtEl>
                                        <p:attrNameLst>
                                          <p:attrName>ppt_x</p:attrName>
                                        </p:attrNameLst>
                                      </p:cBhvr>
                                      <p:tavLst>
                                        <p:tav tm="0">
                                          <p:val>
                                            <p:strVal val="#ppt_x"/>
                                          </p:val>
                                        </p:tav>
                                        <p:tav tm="100000">
                                          <p:val>
                                            <p:strVal val="#ppt_x"/>
                                          </p:val>
                                        </p:tav>
                                      </p:tavLst>
                                    </p:anim>
                                    <p:anim calcmode="lin" valueType="num">
                                      <p:cBhvr>
                                        <p:cTn id="62" dur="400" fill="hold"/>
                                        <p:tgtEl>
                                          <p:spTgt spid="46"/>
                                        </p:tgtEl>
                                        <p:attrNameLst>
                                          <p:attrName>ppt_y</p:attrName>
                                        </p:attrNameLst>
                                      </p:cBhvr>
                                      <p:tavLst>
                                        <p:tav tm="0">
                                          <p:val>
                                            <p:strVal val="#ppt_y+0.31"/>
                                          </p:val>
                                        </p:tav>
                                        <p:tav tm="100000">
                                          <p:val>
                                            <p:strVal val="#ppt_y+0.31"/>
                                          </p:val>
                                        </p:tav>
                                      </p:tavLst>
                                    </p:anim>
                                    <p:anim calcmode="lin" valueType="num">
                                      <p:cBhvr>
                                        <p:cTn id="63"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4"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5" presetID="43"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
                                        <p:tgtEl>
                                          <p:spTgt spid="43"/>
                                        </p:tgtEl>
                                      </p:cBhvr>
                                    </p:animEffect>
                                    <p:anim calcmode="lin" valueType="num">
                                      <p:cBhvr>
                                        <p:cTn id="68" dur="400" fill="hold"/>
                                        <p:tgtEl>
                                          <p:spTgt spid="43"/>
                                        </p:tgtEl>
                                        <p:attrNameLst>
                                          <p:attrName>ppt_x</p:attrName>
                                        </p:attrNameLst>
                                      </p:cBhvr>
                                      <p:tavLst>
                                        <p:tav tm="0">
                                          <p:val>
                                            <p:strVal val="#ppt_x"/>
                                          </p:val>
                                        </p:tav>
                                        <p:tav tm="100000">
                                          <p:val>
                                            <p:strVal val="#ppt_x"/>
                                          </p:val>
                                        </p:tav>
                                      </p:tavLst>
                                    </p:anim>
                                    <p:anim calcmode="lin" valueType="num">
                                      <p:cBhvr>
                                        <p:cTn id="69" dur="400" fill="hold"/>
                                        <p:tgtEl>
                                          <p:spTgt spid="43"/>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43" presetClass="entr" presetSubtype="0" fill="hold" grpId="0" nodeType="clickEffect">
                                  <p:stCondLst>
                                    <p:cond delay="0"/>
                                  </p:stCondLst>
                                  <p:childTnLst>
                                    <p:set>
                                      <p:cBhvr>
                                        <p:cTn id="75" dur="1" fill="hold">
                                          <p:stCondLst>
                                            <p:cond delay="0"/>
                                          </p:stCondLst>
                                        </p:cTn>
                                        <p:tgtEl>
                                          <p:spTgt spid="5128"/>
                                        </p:tgtEl>
                                        <p:attrNameLst>
                                          <p:attrName>style.visibility</p:attrName>
                                        </p:attrNameLst>
                                      </p:cBhvr>
                                      <p:to>
                                        <p:strVal val="visible"/>
                                      </p:to>
                                    </p:set>
                                    <p:animEffect transition="in" filter="fade">
                                      <p:cBhvr>
                                        <p:cTn id="76" dur="100"/>
                                        <p:tgtEl>
                                          <p:spTgt spid="5128"/>
                                        </p:tgtEl>
                                      </p:cBhvr>
                                    </p:animEffect>
                                    <p:anim calcmode="lin" valueType="num">
                                      <p:cBhvr>
                                        <p:cTn id="77" dur="400" fill="hold"/>
                                        <p:tgtEl>
                                          <p:spTgt spid="5128"/>
                                        </p:tgtEl>
                                        <p:attrNameLst>
                                          <p:attrName>ppt_x</p:attrName>
                                        </p:attrNameLst>
                                      </p:cBhvr>
                                      <p:tavLst>
                                        <p:tav tm="0">
                                          <p:val>
                                            <p:strVal val="#ppt_x"/>
                                          </p:val>
                                        </p:tav>
                                        <p:tav tm="100000">
                                          <p:val>
                                            <p:strVal val="#ppt_x"/>
                                          </p:val>
                                        </p:tav>
                                      </p:tavLst>
                                    </p:anim>
                                    <p:anim calcmode="lin" valueType="num">
                                      <p:cBhvr>
                                        <p:cTn id="78" dur="400" fill="hold"/>
                                        <p:tgtEl>
                                          <p:spTgt spid="5128"/>
                                        </p:tgtEl>
                                        <p:attrNameLst>
                                          <p:attrName>ppt_y</p:attrName>
                                        </p:attrNameLst>
                                      </p:cBhvr>
                                      <p:tavLst>
                                        <p:tav tm="0">
                                          <p:val>
                                            <p:strVal val="#ppt_y+0.31"/>
                                          </p:val>
                                        </p:tav>
                                        <p:tav tm="100000">
                                          <p:val>
                                            <p:strVal val="#ppt_y+0.31"/>
                                          </p:val>
                                        </p:tav>
                                      </p:tavLst>
                                    </p:anim>
                                    <p:anim calcmode="lin" valueType="num">
                                      <p:cBhvr>
                                        <p:cTn id="79"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1" presetID="43"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
                                        <p:tgtEl>
                                          <p:spTgt spid="48"/>
                                        </p:tgtEl>
                                      </p:cBhvr>
                                    </p:animEffect>
                                    <p:anim calcmode="lin" valueType="num">
                                      <p:cBhvr>
                                        <p:cTn id="84" dur="400" fill="hold"/>
                                        <p:tgtEl>
                                          <p:spTgt spid="48"/>
                                        </p:tgtEl>
                                        <p:attrNameLst>
                                          <p:attrName>ppt_x</p:attrName>
                                        </p:attrNameLst>
                                      </p:cBhvr>
                                      <p:tavLst>
                                        <p:tav tm="0">
                                          <p:val>
                                            <p:strVal val="#ppt_x"/>
                                          </p:val>
                                        </p:tav>
                                        <p:tav tm="100000">
                                          <p:val>
                                            <p:strVal val="#ppt_x"/>
                                          </p:val>
                                        </p:tav>
                                      </p:tavLst>
                                    </p:anim>
                                    <p:anim calcmode="lin" valueType="num">
                                      <p:cBhvr>
                                        <p:cTn id="85" dur="400" fill="hold"/>
                                        <p:tgtEl>
                                          <p:spTgt spid="48"/>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4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4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8" presetID="43"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100"/>
                                        <p:tgtEl>
                                          <p:spTgt spid="44"/>
                                        </p:tgtEl>
                                      </p:cBhvr>
                                    </p:animEffect>
                                    <p:anim calcmode="lin" valueType="num">
                                      <p:cBhvr>
                                        <p:cTn id="91" dur="400" fill="hold"/>
                                        <p:tgtEl>
                                          <p:spTgt spid="44"/>
                                        </p:tgtEl>
                                        <p:attrNameLst>
                                          <p:attrName>ppt_x</p:attrName>
                                        </p:attrNameLst>
                                      </p:cBhvr>
                                      <p:tavLst>
                                        <p:tav tm="0">
                                          <p:val>
                                            <p:strVal val="#ppt_x"/>
                                          </p:val>
                                        </p:tav>
                                        <p:tav tm="100000">
                                          <p:val>
                                            <p:strVal val="#ppt_x"/>
                                          </p:val>
                                        </p:tav>
                                      </p:tavLst>
                                    </p:anim>
                                    <p:anim calcmode="lin" valueType="num">
                                      <p:cBhvr>
                                        <p:cTn id="92" dur="400" fill="hold"/>
                                        <p:tgtEl>
                                          <p:spTgt spid="44"/>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animBg="1"/>
      <p:bldP spid="46" grpId="0" animBg="1"/>
      <p:bldP spid="47"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7" descr="C:\Users\s\AppData\Local\Temp\WeChat Files\265160698343174668.jpg"/>
          <p:cNvPicPr>
            <a:picLocks noChangeAspect="1" noChangeArrowheads="1"/>
          </p:cNvPicPr>
          <p:nvPr/>
        </p:nvPicPr>
        <p:blipFill>
          <a:blip r:embed="rId2">
            <a:lum bright="10000" contrast="10000"/>
            <a:extLst>
              <a:ext uri="{28A0092B-C50C-407E-A947-70E740481C1C}">
                <a14:useLocalDpi xmlns:a14="http://schemas.microsoft.com/office/drawing/2010/main" val="0"/>
              </a:ext>
            </a:extLst>
          </a:blip>
          <a:srcRect/>
          <a:stretch>
            <a:fillRect/>
          </a:stretch>
        </p:blipFill>
        <p:spPr bwMode="auto">
          <a:xfrm>
            <a:off x="6053138" y="4633913"/>
            <a:ext cx="14700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6" descr="C:\Users\s\AppData\Local\Temp\WeChat Files\404194930002763620.jpg"/>
          <p:cNvPicPr>
            <a:picLocks noChangeAspect="1" noChangeArrowheads="1"/>
          </p:cNvPicPr>
          <p:nvPr/>
        </p:nvPicPr>
        <p:blipFill>
          <a:blip r:embed="rId3">
            <a:lum bright="20000" contrast="10000"/>
            <a:extLst>
              <a:ext uri="{28A0092B-C50C-407E-A947-70E740481C1C}">
                <a14:useLocalDpi xmlns:a14="http://schemas.microsoft.com/office/drawing/2010/main" val="0"/>
              </a:ext>
            </a:extLst>
          </a:blip>
          <a:srcRect/>
          <a:stretch>
            <a:fillRect/>
          </a:stretch>
        </p:blipFill>
        <p:spPr bwMode="auto">
          <a:xfrm>
            <a:off x="5899150" y="3054350"/>
            <a:ext cx="180657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5" descr="C:\Users\s\AppData\Local\Temp\WeChat Files\20553025552773800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5902325" y="1341438"/>
            <a:ext cx="1747838"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descr="C:\Users\s\AppData\Local\Temp\WeChat Files\265024333009062460.jpg"/>
          <p:cNvPicPr>
            <a:picLocks noChangeAspect="1" noChangeArrowheads="1"/>
          </p:cNvPicPr>
          <p:nvPr/>
        </p:nvPicPr>
        <p:blipFill>
          <a:blip r:embed="rId5">
            <a:lum bright="20000" contrast="20000"/>
            <a:extLst>
              <a:ext uri="{28A0092B-C50C-407E-A947-70E740481C1C}">
                <a14:useLocalDpi xmlns:a14="http://schemas.microsoft.com/office/drawing/2010/main" val="0"/>
              </a:ext>
            </a:extLst>
          </a:blip>
          <a:srcRect/>
          <a:stretch>
            <a:fillRect/>
          </a:stretch>
        </p:blipFill>
        <p:spPr bwMode="auto">
          <a:xfrm>
            <a:off x="347663" y="4614863"/>
            <a:ext cx="1643062"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3" descr="C:\Users\s\AppData\Local\Temp\WeChat Files\79140690080496457.jpg"/>
          <p:cNvPicPr>
            <a:picLocks noChangeAspect="1" noChangeArrowheads="1"/>
          </p:cNvPicPr>
          <p:nvPr/>
        </p:nvPicPr>
        <p:blipFill>
          <a:blip r:embed="rId6">
            <a:lum bright="10000" contrast="10000"/>
            <a:extLst>
              <a:ext uri="{28A0092B-C50C-407E-A947-70E740481C1C}">
                <a14:useLocalDpi xmlns:a14="http://schemas.microsoft.com/office/drawing/2010/main" val="0"/>
              </a:ext>
            </a:extLst>
          </a:blip>
          <a:srcRect/>
          <a:stretch>
            <a:fillRect/>
          </a:stretch>
        </p:blipFill>
        <p:spPr bwMode="auto">
          <a:xfrm>
            <a:off x="439738" y="2928938"/>
            <a:ext cx="1562100"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2" descr="C:\Users\s\AppData\Local\Temp\WeChat Files\141982663409523545.jpg"/>
          <p:cNvPicPr>
            <a:picLocks noChangeAspect="1" noChangeArrowheads="1"/>
          </p:cNvPicPr>
          <p:nvPr/>
        </p:nvPicPr>
        <p:blipFill>
          <a:blip r:embed="rId7">
            <a:lum bright="10000" contrast="10000"/>
            <a:extLst>
              <a:ext uri="{28A0092B-C50C-407E-A947-70E740481C1C}">
                <a14:useLocalDpi xmlns:a14="http://schemas.microsoft.com/office/drawing/2010/main" val="0"/>
              </a:ext>
            </a:extLst>
          </a:blip>
          <a:srcRect/>
          <a:stretch>
            <a:fillRect/>
          </a:stretch>
        </p:blipFill>
        <p:spPr bwMode="auto">
          <a:xfrm>
            <a:off x="738188" y="1343025"/>
            <a:ext cx="119538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矩形 9"/>
          <p:cNvSpPr>
            <a:spLocks noChangeArrowheads="1"/>
          </p:cNvSpPr>
          <p:nvPr/>
        </p:nvSpPr>
        <p:spPr bwMode="auto">
          <a:xfrm rot="-900000">
            <a:off x="-668338" y="-923925"/>
            <a:ext cx="6434138" cy="1687513"/>
          </a:xfrm>
          <a:prstGeom prst="rect">
            <a:avLst/>
          </a:prstGeom>
          <a:blipFill dpi="0" rotWithShape="1">
            <a:blip r:embed="rId8"/>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7177" name="Group 4"/>
          <p:cNvGrpSpPr>
            <a:grpSpLocks/>
          </p:cNvGrpSpPr>
          <p:nvPr/>
        </p:nvGrpSpPr>
        <p:grpSpPr bwMode="auto">
          <a:xfrm>
            <a:off x="0" y="6734175"/>
            <a:ext cx="12192000" cy="138113"/>
            <a:chOff x="0" y="0"/>
            <a:chExt cx="12231884" cy="334101"/>
          </a:xfrm>
        </p:grpSpPr>
        <p:sp>
          <p:nvSpPr>
            <p:cNvPr id="71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8203" name="矩形 8"/>
          <p:cNvSpPr>
            <a:spLocks noChangeArrowheads="1"/>
          </p:cNvSpPr>
          <p:nvPr/>
        </p:nvSpPr>
        <p:spPr bwMode="auto">
          <a:xfrm>
            <a:off x="2019300" y="1365250"/>
            <a:ext cx="3800475"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类</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class</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类是对一组具有相同属性相同操作相同关系和相同语义的对象的描述。类实现一个或多个接口。</a:t>
            </a:r>
          </a:p>
        </p:txBody>
      </p:sp>
      <p:sp>
        <p:nvSpPr>
          <p:cNvPr id="8204" name="矩形 9"/>
          <p:cNvSpPr>
            <a:spLocks noChangeArrowheads="1"/>
          </p:cNvSpPr>
          <p:nvPr/>
        </p:nvSpPr>
        <p:spPr bwMode="auto">
          <a:xfrm>
            <a:off x="2019300" y="3019425"/>
            <a:ext cx="38004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接口 </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interface</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接口是一组操作的集合，其中的每个操作描述了类或构件的一个服务。因此，接口描述了元素的外部可见行为。一个接口可以描述一个类或构件的全部行为或部分行为。</a:t>
            </a:r>
          </a:p>
        </p:txBody>
      </p:sp>
      <p:sp>
        <p:nvSpPr>
          <p:cNvPr id="8205" name="矩形 10"/>
          <p:cNvSpPr>
            <a:spLocks noChangeArrowheads="1"/>
          </p:cNvSpPr>
          <p:nvPr/>
        </p:nvSpPr>
        <p:spPr bwMode="auto">
          <a:xfrm>
            <a:off x="2019300" y="4608513"/>
            <a:ext cx="38004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协作 </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collaboration</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Calibri" panose="020F0502020204030204" pitchFamily="34" charset="0"/>
              </a:rPr>
              <a:t>协作定义了一个交互，它是由一组共同工作以提供某种协作行为的角色和其他元素构成的一个群体，这些协作行为大于所有元素的各自行为的总和。协作具有结构、行为和维度。一个给定的类或对象可以参与几个协作。</a:t>
            </a:r>
            <a:r>
              <a:rPr lang="en-US" altLang="zh-CN" sz="1100">
                <a:solidFill>
                  <a:srgbClr val="2E3740"/>
                </a:solidFill>
                <a:latin typeface="Calibri" panose="020F0502020204030204" pitchFamily="34" charset="0"/>
                <a:sym typeface="Calibri" panose="020F0502020204030204" pitchFamily="34" charset="0"/>
              </a:rPr>
              <a:t>. </a:t>
            </a:r>
            <a:endParaRPr lang="zh-CN" altLang="en-US" sz="1100">
              <a:solidFill>
                <a:srgbClr val="2E3740"/>
              </a:solidFill>
              <a:latin typeface="Calibri" panose="020F0502020204030204" pitchFamily="34" charset="0"/>
              <a:sym typeface="宋体" panose="02010600030101010101" pitchFamily="2" charset="-122"/>
            </a:endParaRPr>
          </a:p>
        </p:txBody>
      </p:sp>
      <p:sp>
        <p:nvSpPr>
          <p:cNvPr id="8206" name="矩形 11"/>
          <p:cNvSpPr>
            <a:spLocks noChangeArrowheads="1"/>
          </p:cNvSpPr>
          <p:nvPr/>
        </p:nvSpPr>
        <p:spPr bwMode="auto">
          <a:xfrm>
            <a:off x="7724775" y="1384300"/>
            <a:ext cx="38004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用况 （</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use case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用况是对一组动作序列的描述，系统执行这些动作将产生对特定的参与者有价值而且可观察的结果。用况用于构造模型中的行为事务。用况是通过协作实现的。</a:t>
            </a:r>
          </a:p>
        </p:txBody>
      </p:sp>
      <p:sp>
        <p:nvSpPr>
          <p:cNvPr id="8207" name="矩形 12"/>
          <p:cNvSpPr>
            <a:spLocks noChangeArrowheads="1"/>
          </p:cNvSpPr>
          <p:nvPr/>
        </p:nvSpPr>
        <p:spPr bwMode="auto">
          <a:xfrm>
            <a:off x="7724775" y="3038475"/>
            <a:ext cx="38004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构件</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component</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构件是系统设计的模块化部件，将实现隐藏在一组外部接口背后。在一个系统中共享相同接口的构建可以相互替换，只要保持相同的逻辑行为即可。可以通过把部件和连接件接合在一起表示构件的实现；部件可以包括更小的构件。</a:t>
            </a:r>
          </a:p>
        </p:txBody>
      </p:sp>
      <p:sp>
        <p:nvSpPr>
          <p:cNvPr id="8208" name="矩形 13"/>
          <p:cNvSpPr>
            <a:spLocks noChangeArrowheads="1"/>
          </p:cNvSpPr>
          <p:nvPr/>
        </p:nvSpPr>
        <p:spPr bwMode="auto">
          <a:xfrm>
            <a:off x="7724775" y="4627563"/>
            <a:ext cx="38004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结点</a:t>
            </a:r>
            <a:r>
              <a:rPr lang="zh-CN" altLang="en-US" sz="1600" b="1">
                <a:solidFill>
                  <a:srgbClr val="2E3740"/>
                </a:solidFill>
                <a:latin typeface="Calibri" panose="020F0502020204030204" pitchFamily="34" charset="0"/>
                <a:sym typeface="宋体" panose="02010600030101010101" pitchFamily="2" charset="-122"/>
              </a:rPr>
              <a:t> （</a:t>
            </a:r>
            <a:r>
              <a:rPr lang="en-US" altLang="zh-CN" sz="1600" b="1">
                <a:solidFill>
                  <a:srgbClr val="2E3740"/>
                </a:solidFill>
                <a:latin typeface="Calibri" panose="020F0502020204030204" pitchFamily="34" charset="0"/>
                <a:sym typeface="宋体" panose="02010600030101010101" pitchFamily="2" charset="-122"/>
              </a:rPr>
              <a:t>node</a:t>
            </a:r>
            <a:r>
              <a:rPr lang="zh-CN" altLang="en-US" sz="1600" b="1">
                <a:solidFill>
                  <a:srgbClr val="2E3740"/>
                </a:solidFill>
                <a:latin typeface="Calibri" panose="020F0502020204030204" pitchFamily="34" charset="0"/>
                <a:sym typeface="宋体" panose="02010600030101010101" pitchFamily="2" charset="-122"/>
              </a:rPr>
              <a:t>）</a:t>
            </a:r>
            <a:endParaRPr lang="en-US" altLang="zh-CN" sz="1600" b="1">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结点是在运行时存在的物理元素，它表示一个计算机资源，通常至少有一些记忆能力，还经常具有处理能力。一组构件可以驻留在一个结点内，也可以从一个结点迁移到另一个结点。</a:t>
            </a:r>
          </a:p>
        </p:txBody>
      </p:sp>
      <p:sp>
        <p:nvSpPr>
          <p:cNvPr id="7185" name="矩形 9"/>
          <p:cNvSpPr>
            <a:spLocks noChangeArrowheads="1"/>
          </p:cNvSpPr>
          <p:nvPr/>
        </p:nvSpPr>
        <p:spPr bwMode="auto">
          <a:xfrm>
            <a:off x="4406900" y="284163"/>
            <a:ext cx="31750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7186" name="直接连接符 6"/>
          <p:cNvSpPr>
            <a:spLocks noChangeShapeType="1"/>
          </p:cNvSpPr>
          <p:nvPr/>
        </p:nvSpPr>
        <p:spPr bwMode="auto">
          <a:xfrm flipH="1" flipV="1">
            <a:off x="481013" y="2741613"/>
            <a:ext cx="5110162" cy="0"/>
          </a:xfrm>
          <a:prstGeom prst="line">
            <a:avLst/>
          </a:prstGeom>
          <a:noFill/>
          <a:ln w="12700">
            <a:solidFill>
              <a:srgbClr val="3BA2CD"/>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7" name="直接连接符 7"/>
          <p:cNvSpPr>
            <a:spLocks noChangeShapeType="1"/>
          </p:cNvSpPr>
          <p:nvPr/>
        </p:nvSpPr>
        <p:spPr bwMode="auto">
          <a:xfrm flipH="1" flipV="1">
            <a:off x="5862638" y="2752725"/>
            <a:ext cx="5492750" cy="0"/>
          </a:xfrm>
          <a:prstGeom prst="line">
            <a:avLst/>
          </a:prstGeom>
          <a:noFill/>
          <a:ln w="12700">
            <a:solidFill>
              <a:srgbClr val="2E3740"/>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8" name="直接连接符 8"/>
          <p:cNvSpPr>
            <a:spLocks noChangeShapeType="1"/>
          </p:cNvSpPr>
          <p:nvPr/>
        </p:nvSpPr>
        <p:spPr bwMode="auto">
          <a:xfrm flipH="1" flipV="1">
            <a:off x="446088" y="4500563"/>
            <a:ext cx="5167312" cy="0"/>
          </a:xfrm>
          <a:prstGeom prst="line">
            <a:avLst/>
          </a:prstGeom>
          <a:noFill/>
          <a:ln w="12700">
            <a:solidFill>
              <a:srgbClr val="ED4989"/>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89" name="直接连接符 9"/>
          <p:cNvSpPr>
            <a:spLocks noChangeShapeType="1"/>
          </p:cNvSpPr>
          <p:nvPr/>
        </p:nvSpPr>
        <p:spPr bwMode="auto">
          <a:xfrm flipH="1" flipV="1">
            <a:off x="5873750" y="4505325"/>
            <a:ext cx="5481638" cy="0"/>
          </a:xfrm>
          <a:prstGeom prst="line">
            <a:avLst/>
          </a:prstGeom>
          <a:noFill/>
          <a:ln w="12700">
            <a:solidFill>
              <a:srgbClr val="F6C6D5"/>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90" name="直接连接符 6"/>
          <p:cNvSpPr>
            <a:spLocks noChangeShapeType="1"/>
          </p:cNvSpPr>
          <p:nvPr/>
        </p:nvSpPr>
        <p:spPr bwMode="auto">
          <a:xfrm rot="16200000" flipV="1">
            <a:off x="3290094" y="3715544"/>
            <a:ext cx="4929188"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任意多边形 3"/>
          <p:cNvSpPr>
            <a:spLocks noChangeArrowheads="1"/>
          </p:cNvSpPr>
          <p:nvPr/>
        </p:nvSpPr>
        <p:spPr bwMode="auto">
          <a:xfrm rot="892780" flipH="1">
            <a:off x="2927350" y="-2843213"/>
            <a:ext cx="10942638" cy="7556501"/>
          </a:xfrm>
          <a:custGeom>
            <a:avLst/>
            <a:gdLst>
              <a:gd name="T0" fmla="*/ 1417614878 w 3243492"/>
              <a:gd name="T1" fmla="*/ 0 h 2240066"/>
              <a:gd name="T2" fmla="*/ 1417614878 w 3243492"/>
              <a:gd name="T3" fmla="*/ 770722027 h 2240066"/>
              <a:gd name="T4" fmla="*/ 1035907130 w 3243492"/>
              <a:gd name="T5" fmla="*/ 770722027 h 2240066"/>
              <a:gd name="T6" fmla="*/ 1041178986 w 3243492"/>
              <a:gd name="T7" fmla="*/ 978497325 h 2240066"/>
              <a:gd name="T8" fmla="*/ 812953796 w 3243492"/>
              <a:gd name="T9" fmla="*/ 770722027 h 2240066"/>
              <a:gd name="T10" fmla="*/ 0 w 3243492"/>
              <a:gd name="T11" fmla="*/ 77072202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9"/>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5" name="矩形 9"/>
          <p:cNvSpPr>
            <a:spLocks noChangeArrowheads="1"/>
          </p:cNvSpPr>
          <p:nvPr/>
        </p:nvSpPr>
        <p:spPr bwMode="auto">
          <a:xfrm rot="927512">
            <a:off x="3462338" y="1285875"/>
            <a:ext cx="8515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这些元素是</a:t>
            </a:r>
            <a:r>
              <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模型中可以包含的基本结构事物。它们也有变体，如参与者、信号、实用程序、应用、文档、库、页、表等。</a:t>
            </a:r>
            <a:endPar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endParaRPr>
          </a:p>
        </p:txBody>
      </p:sp>
      <p:sp>
        <p:nvSpPr>
          <p:cNvPr id="30"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4260045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blinds(horizontal)">
                                      <p:cBhvr>
                                        <p:cTn id="7" dur="500"/>
                                        <p:tgtEl>
                                          <p:spTgt spid="3789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03"/>
                                        </p:tgtEl>
                                        <p:attrNameLst>
                                          <p:attrName>style.visibility</p:attrName>
                                        </p:attrNameLst>
                                      </p:cBhvr>
                                      <p:to>
                                        <p:strVal val="visible"/>
                                      </p:to>
                                    </p:set>
                                    <p:animEffect transition="in" filter="blinds(horizontal)">
                                      <p:cBhvr>
                                        <p:cTn id="10" dur="500"/>
                                        <p:tgtEl>
                                          <p:spTgt spid="820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7891"/>
                                        </p:tgtEl>
                                        <p:attrNameLst>
                                          <p:attrName>style.visibility</p:attrName>
                                        </p:attrNameLst>
                                      </p:cBhvr>
                                      <p:to>
                                        <p:strVal val="visible"/>
                                      </p:to>
                                    </p:set>
                                    <p:animEffect transition="in" filter="blinds(horizontal)">
                                      <p:cBhvr>
                                        <p:cTn id="15" dur="500"/>
                                        <p:tgtEl>
                                          <p:spTgt spid="3789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204"/>
                                        </p:tgtEl>
                                        <p:attrNameLst>
                                          <p:attrName>style.visibility</p:attrName>
                                        </p:attrNameLst>
                                      </p:cBhvr>
                                      <p:to>
                                        <p:strVal val="visible"/>
                                      </p:to>
                                    </p:set>
                                    <p:animEffect transition="in" filter="blinds(horizontal)">
                                      <p:cBhvr>
                                        <p:cTn id="18" dur="500"/>
                                        <p:tgtEl>
                                          <p:spTgt spid="82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7892"/>
                                        </p:tgtEl>
                                        <p:attrNameLst>
                                          <p:attrName>style.visibility</p:attrName>
                                        </p:attrNameLst>
                                      </p:cBhvr>
                                      <p:to>
                                        <p:strVal val="visible"/>
                                      </p:to>
                                    </p:set>
                                    <p:animEffect transition="in" filter="blinds(horizontal)">
                                      <p:cBhvr>
                                        <p:cTn id="23" dur="500"/>
                                        <p:tgtEl>
                                          <p:spTgt spid="3789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205"/>
                                        </p:tgtEl>
                                        <p:attrNameLst>
                                          <p:attrName>style.visibility</p:attrName>
                                        </p:attrNameLst>
                                      </p:cBhvr>
                                      <p:to>
                                        <p:strVal val="visible"/>
                                      </p:to>
                                    </p:set>
                                    <p:animEffect transition="in" filter="blinds(horizontal)">
                                      <p:cBhvr>
                                        <p:cTn id="26" dur="500"/>
                                        <p:tgtEl>
                                          <p:spTgt spid="820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7893"/>
                                        </p:tgtEl>
                                        <p:attrNameLst>
                                          <p:attrName>style.visibility</p:attrName>
                                        </p:attrNameLst>
                                      </p:cBhvr>
                                      <p:to>
                                        <p:strVal val="visible"/>
                                      </p:to>
                                    </p:set>
                                    <p:animEffect transition="in" filter="blinds(horizontal)">
                                      <p:cBhvr>
                                        <p:cTn id="31" dur="500"/>
                                        <p:tgtEl>
                                          <p:spTgt spid="3789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206"/>
                                        </p:tgtEl>
                                        <p:attrNameLst>
                                          <p:attrName>style.visibility</p:attrName>
                                        </p:attrNameLst>
                                      </p:cBhvr>
                                      <p:to>
                                        <p:strVal val="visible"/>
                                      </p:to>
                                    </p:set>
                                    <p:animEffect transition="in" filter="blinds(horizontal)">
                                      <p:cBhvr>
                                        <p:cTn id="34" dur="500"/>
                                        <p:tgtEl>
                                          <p:spTgt spid="820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7894"/>
                                        </p:tgtEl>
                                        <p:attrNameLst>
                                          <p:attrName>style.visibility</p:attrName>
                                        </p:attrNameLst>
                                      </p:cBhvr>
                                      <p:to>
                                        <p:strVal val="visible"/>
                                      </p:to>
                                    </p:set>
                                    <p:animEffect transition="in" filter="blinds(horizontal)">
                                      <p:cBhvr>
                                        <p:cTn id="39" dur="500"/>
                                        <p:tgtEl>
                                          <p:spTgt spid="3789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207"/>
                                        </p:tgtEl>
                                        <p:attrNameLst>
                                          <p:attrName>style.visibility</p:attrName>
                                        </p:attrNameLst>
                                      </p:cBhvr>
                                      <p:to>
                                        <p:strVal val="visible"/>
                                      </p:to>
                                    </p:set>
                                    <p:animEffect transition="in" filter="blinds(horizontal)">
                                      <p:cBhvr>
                                        <p:cTn id="42" dur="500"/>
                                        <p:tgtEl>
                                          <p:spTgt spid="820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7895"/>
                                        </p:tgtEl>
                                        <p:attrNameLst>
                                          <p:attrName>style.visibility</p:attrName>
                                        </p:attrNameLst>
                                      </p:cBhvr>
                                      <p:to>
                                        <p:strVal val="visible"/>
                                      </p:to>
                                    </p:set>
                                    <p:animEffect transition="in" filter="blinds(horizontal)">
                                      <p:cBhvr>
                                        <p:cTn id="47" dur="500"/>
                                        <p:tgtEl>
                                          <p:spTgt spid="3789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8208"/>
                                        </p:tgtEl>
                                        <p:attrNameLst>
                                          <p:attrName>style.visibility</p:attrName>
                                        </p:attrNameLst>
                                      </p:cBhvr>
                                      <p:to>
                                        <p:strVal val="visible"/>
                                      </p:to>
                                    </p:set>
                                    <p:animEffect transition="in" filter="blinds(horizontal)">
                                      <p:cBhvr>
                                        <p:cTn id="50" dur="500"/>
                                        <p:tgtEl>
                                          <p:spTgt spid="820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fill="hold"/>
                                        <p:tgtEl>
                                          <p:spTgt spid="56"/>
                                        </p:tgtEl>
                                        <p:attrNameLst>
                                          <p:attrName>ppt_x</p:attrName>
                                        </p:attrNameLst>
                                      </p:cBhvr>
                                      <p:tavLst>
                                        <p:tav tm="0">
                                          <p:val>
                                            <p:strVal val="#ppt_x"/>
                                          </p:val>
                                        </p:tav>
                                        <p:tav tm="100000">
                                          <p:val>
                                            <p:strVal val="#ppt_x"/>
                                          </p:val>
                                        </p:tav>
                                      </p:tavLst>
                                    </p:anim>
                                    <p:anim calcmode="lin" valueType="num">
                                      <p:cBhvr additive="base">
                                        <p:cTn id="56" dur="500" fill="hold"/>
                                        <p:tgtEl>
                                          <p:spTgt spid="5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p:bldP spid="8204" grpId="0"/>
      <p:bldP spid="8205" grpId="0"/>
      <p:bldP spid="8206" grpId="0"/>
      <p:bldP spid="8207" grpId="0"/>
      <p:bldP spid="8208" grpId="0"/>
      <p:bldP spid="56" grpId="0" animBg="1"/>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8195" name="Group 4"/>
          <p:cNvGrpSpPr>
            <a:grpSpLocks/>
          </p:cNvGrpSpPr>
          <p:nvPr/>
        </p:nvGrpSpPr>
        <p:grpSpPr bwMode="auto">
          <a:xfrm>
            <a:off x="0" y="6734175"/>
            <a:ext cx="12192000" cy="138113"/>
            <a:chOff x="0" y="0"/>
            <a:chExt cx="12231884" cy="334101"/>
          </a:xfrm>
        </p:grpSpPr>
        <p:sp>
          <p:nvSpPr>
            <p:cNvPr id="820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0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1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1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21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8203" name="矩形 8"/>
          <p:cNvSpPr>
            <a:spLocks noChangeArrowheads="1"/>
          </p:cNvSpPr>
          <p:nvPr/>
        </p:nvSpPr>
        <p:spPr bwMode="auto">
          <a:xfrm>
            <a:off x="1308100" y="1400175"/>
            <a:ext cx="59499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交互（</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interaction</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交互是这样一种行为，它由特定语境中共同完成一定任务的一组对象或角色之间交换的信息组成。一个对象群体的行为或者单个操作的行为可以用一个交互来描述。交互涉及一些其他元素，包括消息、动作和连接件（对象间的连接）。</a:t>
            </a:r>
          </a:p>
        </p:txBody>
      </p:sp>
      <p:sp>
        <p:nvSpPr>
          <p:cNvPr id="8206" name="矩形 11"/>
          <p:cNvSpPr>
            <a:spLocks noChangeArrowheads="1"/>
          </p:cNvSpPr>
          <p:nvPr/>
        </p:nvSpPr>
        <p:spPr bwMode="auto">
          <a:xfrm>
            <a:off x="1284288" y="2797175"/>
            <a:ext cx="59737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状态机（</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state machine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状态机是这样一种行为，它描述了一个对象或一个交互在生命期内响应时间所经历的状态序列以及他对这些事情做出的响应。单个类或一组类之间协作的行为可以用一个状态机来描述。状态机涉及到一些其他元素，包括状态、转移（从一个状态到另一个状态的流）、事件（触发转换的事物）和活动（对一个转移的响应）。</a:t>
            </a:r>
          </a:p>
        </p:txBody>
      </p:sp>
      <p:sp>
        <p:nvSpPr>
          <p:cNvPr id="8199" name="矩形 9"/>
          <p:cNvSpPr>
            <a:spLocks noChangeArrowheads="1"/>
          </p:cNvSpPr>
          <p:nvPr/>
        </p:nvSpPr>
        <p:spPr bwMode="auto">
          <a:xfrm>
            <a:off x="4406900" y="284163"/>
            <a:ext cx="31750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4" name="矩形 11"/>
          <p:cNvSpPr>
            <a:spLocks noChangeArrowheads="1"/>
          </p:cNvSpPr>
          <p:nvPr/>
        </p:nvSpPr>
        <p:spPr bwMode="auto">
          <a:xfrm>
            <a:off x="1274763" y="4371975"/>
            <a:ext cx="59245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活动（</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activity</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活动是这样一种行为，它描述了计算过程执行的步骤序列。交互所注重的是一组进行交互的对象，状态机所注重的是一定时间内一个对象的生命周期，活动注重的是步骤之间的流而不关心哪个对象执行哪个步骤。活动的一个步骤称为一个动作。</a:t>
            </a:r>
          </a:p>
        </p:txBody>
      </p:sp>
      <p:pic>
        <p:nvPicPr>
          <p:cNvPr id="38914" name="Picture 2" descr="C:\Users\s\AppData\Local\Temp\WeChat Files\244652286409192016.jpg"/>
          <p:cNvPicPr>
            <a:picLocks noChangeAspect="1" noChangeArrowheads="1"/>
          </p:cNvPicPr>
          <p:nvPr/>
        </p:nvPicPr>
        <p:blipFill>
          <a:blip r:embed="rId3">
            <a:lum bright="20000" contrast="30000"/>
            <a:extLst>
              <a:ext uri="{28A0092B-C50C-407E-A947-70E740481C1C}">
                <a14:useLocalDpi xmlns:a14="http://schemas.microsoft.com/office/drawing/2010/main" val="0"/>
              </a:ext>
            </a:extLst>
          </a:blip>
          <a:srcRect/>
          <a:stretch>
            <a:fillRect/>
          </a:stretch>
        </p:blipFill>
        <p:spPr bwMode="auto">
          <a:xfrm>
            <a:off x="7832725" y="1282700"/>
            <a:ext cx="3671888"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3" descr="C:\Users\s\AppData\Local\Temp\WeChat Files\78083341068143374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l="15359" r="14734" b="10712"/>
          <a:stretch>
            <a:fillRect/>
          </a:stretch>
        </p:blipFill>
        <p:spPr bwMode="auto">
          <a:xfrm>
            <a:off x="8380413" y="2846388"/>
            <a:ext cx="25812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descr="C:\Users\s\AppData\Local\Temp\WeChat Files\556569589989991595.jpg"/>
          <p:cNvPicPr>
            <a:picLocks noChangeAspect="1" noChangeArrowheads="1"/>
          </p:cNvPicPr>
          <p:nvPr/>
        </p:nvPicPr>
        <p:blipFill>
          <a:blip r:embed="rId5">
            <a:lum bright="10000" contrast="20000"/>
            <a:extLst>
              <a:ext uri="{28A0092B-C50C-407E-A947-70E740481C1C}">
                <a14:useLocalDpi xmlns:a14="http://schemas.microsoft.com/office/drawing/2010/main" val="0"/>
              </a:ext>
            </a:extLst>
          </a:blip>
          <a:srcRect l="9557" r="10580" b="4506"/>
          <a:stretch>
            <a:fillRect/>
          </a:stretch>
        </p:blipFill>
        <p:spPr bwMode="auto">
          <a:xfrm>
            <a:off x="8264525" y="4443413"/>
            <a:ext cx="2708275"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直接连接符 6"/>
          <p:cNvSpPr>
            <a:spLocks noChangeShapeType="1"/>
          </p:cNvSpPr>
          <p:nvPr/>
        </p:nvSpPr>
        <p:spPr bwMode="auto">
          <a:xfrm flipH="1" flipV="1">
            <a:off x="1290638" y="2730500"/>
            <a:ext cx="10272712" cy="0"/>
          </a:xfrm>
          <a:prstGeom prst="line">
            <a:avLst/>
          </a:prstGeom>
          <a:noFill/>
          <a:ln w="12700">
            <a:solidFill>
              <a:srgbClr val="3BA2CD"/>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05" name="直接连接符 8"/>
          <p:cNvSpPr>
            <a:spLocks noChangeShapeType="1"/>
          </p:cNvSpPr>
          <p:nvPr/>
        </p:nvSpPr>
        <p:spPr bwMode="auto">
          <a:xfrm flipH="1" flipV="1">
            <a:off x="1279525" y="4360863"/>
            <a:ext cx="10318750" cy="0"/>
          </a:xfrm>
          <a:prstGeom prst="line">
            <a:avLst/>
          </a:prstGeom>
          <a:noFill/>
          <a:ln w="12700">
            <a:solidFill>
              <a:srgbClr val="ED4989"/>
            </a:solidFill>
            <a:prstDash val="sys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1" name="任意多边形 3"/>
          <p:cNvSpPr>
            <a:spLocks noChangeArrowheads="1"/>
          </p:cNvSpPr>
          <p:nvPr/>
        </p:nvSpPr>
        <p:spPr bwMode="auto">
          <a:xfrm rot="892780" flipH="1">
            <a:off x="2927350" y="-2843213"/>
            <a:ext cx="10942638" cy="7556501"/>
          </a:xfrm>
          <a:custGeom>
            <a:avLst/>
            <a:gdLst>
              <a:gd name="T0" fmla="*/ 1417614878 w 3243492"/>
              <a:gd name="T1" fmla="*/ 0 h 2240066"/>
              <a:gd name="T2" fmla="*/ 1417614878 w 3243492"/>
              <a:gd name="T3" fmla="*/ 770722027 h 2240066"/>
              <a:gd name="T4" fmla="*/ 1035907130 w 3243492"/>
              <a:gd name="T5" fmla="*/ 770722027 h 2240066"/>
              <a:gd name="T6" fmla="*/ 1041178986 w 3243492"/>
              <a:gd name="T7" fmla="*/ 978497325 h 2240066"/>
              <a:gd name="T8" fmla="*/ 812953796 w 3243492"/>
              <a:gd name="T9" fmla="*/ 770722027 h 2240066"/>
              <a:gd name="T10" fmla="*/ 0 w 3243492"/>
              <a:gd name="T11" fmla="*/ 77072202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6"/>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2" name="矩形 9"/>
          <p:cNvSpPr>
            <a:spLocks noChangeArrowheads="1"/>
          </p:cNvSpPr>
          <p:nvPr/>
        </p:nvSpPr>
        <p:spPr bwMode="auto">
          <a:xfrm rot="927512">
            <a:off x="3462338" y="1285875"/>
            <a:ext cx="8515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这三种元素是</a:t>
            </a:r>
            <a:r>
              <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chemeClr val="bg1"/>
                </a:solidFill>
                <a:latin typeface="黑体" panose="02010609060101010101" pitchFamily="49" charset="-122"/>
                <a:ea typeface="黑体" panose="02010609060101010101" pitchFamily="49" charset="-122"/>
                <a:sym typeface="Calibri" panose="020F0502020204030204" pitchFamily="34" charset="0"/>
              </a:rPr>
              <a:t>模型中可能包含的基本行为事物。在语义上，这些元素通常与各种结构元素（主要是类、协作和对象）相关。</a:t>
            </a:r>
            <a:endParaRPr lang="en-US" altLang="zh-CN" sz="2400" b="1">
              <a:solidFill>
                <a:schemeClr val="bg1"/>
              </a:solidFill>
              <a:latin typeface="黑体" panose="02010609060101010101" pitchFamily="49" charset="-122"/>
              <a:ea typeface="黑体" panose="02010609060101010101" pitchFamily="49" charset="-122"/>
              <a:sym typeface="Calibri" panose="020F0502020204030204" pitchFamily="34" charset="0"/>
            </a:endParaRPr>
          </a:p>
        </p:txBody>
      </p:sp>
      <p:sp>
        <p:nvSpPr>
          <p:cNvPr id="2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3591043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03"/>
                                        </p:tgtEl>
                                        <p:attrNameLst>
                                          <p:attrName>style.visibility</p:attrName>
                                        </p:attrNameLst>
                                      </p:cBhvr>
                                      <p:to>
                                        <p:strVal val="visible"/>
                                      </p:to>
                                    </p:set>
                                    <p:animEffect transition="in" filter="diamond(in)">
                                      <p:cBhvr>
                                        <p:cTn id="7" dur="2000"/>
                                        <p:tgtEl>
                                          <p:spTgt spid="8203"/>
                                        </p:tgtEl>
                                      </p:cBhvr>
                                    </p:animEffect>
                                  </p:childTnLst>
                                </p:cTn>
                              </p:par>
                              <p:par>
                                <p:cTn id="8" presetID="8" presetClass="entr" presetSubtype="16" fill="hold" nodeType="withEffect">
                                  <p:stCondLst>
                                    <p:cond delay="0"/>
                                  </p:stCondLst>
                                  <p:childTnLst>
                                    <p:set>
                                      <p:cBhvr>
                                        <p:cTn id="9" dur="1" fill="hold">
                                          <p:stCondLst>
                                            <p:cond delay="0"/>
                                          </p:stCondLst>
                                        </p:cTn>
                                        <p:tgtEl>
                                          <p:spTgt spid="38914"/>
                                        </p:tgtEl>
                                        <p:attrNameLst>
                                          <p:attrName>style.visibility</p:attrName>
                                        </p:attrNameLst>
                                      </p:cBhvr>
                                      <p:to>
                                        <p:strVal val="visible"/>
                                      </p:to>
                                    </p:set>
                                    <p:animEffect transition="in" filter="diamond(in)">
                                      <p:cBhvr>
                                        <p:cTn id="10" dur="2000"/>
                                        <p:tgtEl>
                                          <p:spTgt spid="389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8206"/>
                                        </p:tgtEl>
                                        <p:attrNameLst>
                                          <p:attrName>style.visibility</p:attrName>
                                        </p:attrNameLst>
                                      </p:cBhvr>
                                      <p:to>
                                        <p:strVal val="visible"/>
                                      </p:to>
                                    </p:set>
                                    <p:animEffect transition="in" filter="diamond(in)">
                                      <p:cBhvr>
                                        <p:cTn id="15" dur="2000"/>
                                        <p:tgtEl>
                                          <p:spTgt spid="8206"/>
                                        </p:tgtEl>
                                      </p:cBhvr>
                                    </p:animEffect>
                                  </p:childTnLst>
                                </p:cTn>
                              </p:par>
                              <p:par>
                                <p:cTn id="16" presetID="8" presetClass="entr" presetSubtype="16" fill="hold" nodeType="withEffect">
                                  <p:stCondLst>
                                    <p:cond delay="0"/>
                                  </p:stCondLst>
                                  <p:childTnLst>
                                    <p:set>
                                      <p:cBhvr>
                                        <p:cTn id="17" dur="1" fill="hold">
                                          <p:stCondLst>
                                            <p:cond delay="0"/>
                                          </p:stCondLst>
                                        </p:cTn>
                                        <p:tgtEl>
                                          <p:spTgt spid="38915"/>
                                        </p:tgtEl>
                                        <p:attrNameLst>
                                          <p:attrName>style.visibility</p:attrName>
                                        </p:attrNameLst>
                                      </p:cBhvr>
                                      <p:to>
                                        <p:strVal val="visible"/>
                                      </p:to>
                                    </p:set>
                                    <p:animEffect transition="in" filter="diamond(in)">
                                      <p:cBhvr>
                                        <p:cTn id="18" dur="2000"/>
                                        <p:tgtEl>
                                          <p:spTgt spid="3891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diamond(in)">
                                      <p:cBhvr>
                                        <p:cTn id="23" dur="2000"/>
                                        <p:tgtEl>
                                          <p:spTgt spid="44"/>
                                        </p:tgtEl>
                                      </p:cBhvr>
                                    </p:animEffect>
                                  </p:childTnLst>
                                </p:cTn>
                              </p:par>
                              <p:par>
                                <p:cTn id="24" presetID="8" presetClass="entr" presetSubtype="16" fill="hold" nodeType="withEffect">
                                  <p:stCondLst>
                                    <p:cond delay="0"/>
                                  </p:stCondLst>
                                  <p:childTnLst>
                                    <p:set>
                                      <p:cBhvr>
                                        <p:cTn id="25" dur="1" fill="hold">
                                          <p:stCondLst>
                                            <p:cond delay="0"/>
                                          </p:stCondLst>
                                        </p:cTn>
                                        <p:tgtEl>
                                          <p:spTgt spid="38916"/>
                                        </p:tgtEl>
                                        <p:attrNameLst>
                                          <p:attrName>style.visibility</p:attrName>
                                        </p:attrNameLst>
                                      </p:cBhvr>
                                      <p:to>
                                        <p:strVal val="visible"/>
                                      </p:to>
                                    </p:set>
                                    <p:animEffect transition="in" filter="diamond(in)">
                                      <p:cBhvr>
                                        <p:cTn id="26" dur="2000"/>
                                        <p:tgtEl>
                                          <p:spTgt spid="3891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ppt_x"/>
                                          </p:val>
                                        </p:tav>
                                        <p:tav tm="100000">
                                          <p:val>
                                            <p:strVal val="#ppt_x"/>
                                          </p:val>
                                        </p:tav>
                                      </p:tavLst>
                                    </p:anim>
                                    <p:anim calcmode="lin" valueType="num">
                                      <p:cBhvr additive="base">
                                        <p:cTn id="3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p:bldP spid="8206" grpId="0"/>
      <p:bldP spid="44" grpId="0"/>
      <p:bldP spid="51" grpId="0" animBg="1"/>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9219" name="Group 4"/>
          <p:cNvGrpSpPr>
            <a:grpSpLocks/>
          </p:cNvGrpSpPr>
          <p:nvPr/>
        </p:nvGrpSpPr>
        <p:grpSpPr bwMode="auto">
          <a:xfrm>
            <a:off x="0" y="6734175"/>
            <a:ext cx="12192000" cy="138113"/>
            <a:chOff x="0" y="0"/>
            <a:chExt cx="12231884" cy="334101"/>
          </a:xfrm>
        </p:grpSpPr>
        <p:sp>
          <p:nvSpPr>
            <p:cNvPr id="92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8206" name="矩形 11"/>
          <p:cNvSpPr>
            <a:spLocks noChangeArrowheads="1"/>
          </p:cNvSpPr>
          <p:nvPr/>
        </p:nvSpPr>
        <p:spPr bwMode="auto">
          <a:xfrm>
            <a:off x="1076325" y="1489075"/>
            <a:ext cx="472281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包（</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package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包适用于对设计本身进行组织的通用机制，与类不同，它是用来组织实现构造物的。结构事物、行为事物甚至其他的分组事物都可以放进包内。包不像构件（构件在运行时存在），它纯粹是概念上的（仅在开发时存在）。</a:t>
            </a:r>
          </a:p>
        </p:txBody>
      </p:sp>
      <p:sp>
        <p:nvSpPr>
          <p:cNvPr id="9222" name="矩形 9"/>
          <p:cNvSpPr>
            <a:spLocks noChangeArrowheads="1"/>
          </p:cNvSpPr>
          <p:nvPr/>
        </p:nvSpPr>
        <p:spPr bwMode="auto">
          <a:xfrm>
            <a:off x="1663700" y="771525"/>
            <a:ext cx="31750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4" name="矩形 11"/>
          <p:cNvSpPr>
            <a:spLocks noChangeArrowheads="1"/>
          </p:cNvSpPr>
          <p:nvPr/>
        </p:nvSpPr>
        <p:spPr bwMode="auto">
          <a:xfrm>
            <a:off x="6724650" y="1631950"/>
            <a:ext cx="467677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注解（</a:t>
            </a:r>
            <a:r>
              <a:rPr lang="en-US" altLang="zh-CN" sz="1600" b="1">
                <a:solidFill>
                  <a:srgbClr val="2E3740"/>
                </a:solidFill>
                <a:latin typeface="黑体" panose="02010609060101010101" pitchFamily="49" charset="-122"/>
                <a:ea typeface="黑体" panose="02010609060101010101" pitchFamily="49" charset="-122"/>
                <a:sym typeface="宋体" panose="02010600030101010101" pitchFamily="2" charset="-122"/>
              </a:rPr>
              <a:t>note</a:t>
            </a:r>
            <a:r>
              <a:rPr lang="zh-CN" altLang="en-US" sz="16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16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1100">
                <a:solidFill>
                  <a:srgbClr val="2E3740"/>
                </a:solidFill>
                <a:latin typeface="Calibri" panose="020F0502020204030204" pitchFamily="34" charset="0"/>
                <a:sym typeface="宋体" panose="02010600030101010101" pitchFamily="2" charset="-122"/>
              </a:rPr>
              <a:t>注解是依附于一个元素或一组元素之上对它进行约束或解释的简单符号</a:t>
            </a:r>
            <a:r>
              <a:rPr lang="en-US" altLang="zh-CN" sz="1100">
                <a:solidFill>
                  <a:srgbClr val="2E3740"/>
                </a:solidFill>
                <a:latin typeface="Calibri" panose="020F0502020204030204" pitchFamily="34" charset="0"/>
                <a:sym typeface="宋体" panose="02010600030101010101" pitchFamily="2" charset="-122"/>
              </a:rPr>
              <a:t>.</a:t>
            </a:r>
            <a:r>
              <a:rPr lang="zh-CN" altLang="en-US" sz="1100">
                <a:solidFill>
                  <a:srgbClr val="2E3740"/>
                </a:solidFill>
                <a:latin typeface="Calibri" panose="020F0502020204030204" pitchFamily="34" charset="0"/>
                <a:sym typeface="宋体" panose="02010600030101010101" pitchFamily="2" charset="-122"/>
              </a:rPr>
              <a:t>。</a:t>
            </a:r>
          </a:p>
        </p:txBody>
      </p:sp>
      <p:sp>
        <p:nvSpPr>
          <p:cNvPr id="9224" name="矩形 9"/>
          <p:cNvSpPr>
            <a:spLocks noChangeArrowheads="1"/>
          </p:cNvSpPr>
          <p:nvPr/>
        </p:nvSpPr>
        <p:spPr bwMode="auto">
          <a:xfrm>
            <a:off x="7405688" y="808038"/>
            <a:ext cx="31750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200" b="1">
                <a:solidFill>
                  <a:srgbClr val="FF000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32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pic>
        <p:nvPicPr>
          <p:cNvPr id="39938" name="Picture 2" descr="C:\Users\s\AppData\Local\Temp\WeChat Files\829565278510906967.jpg"/>
          <p:cNvPicPr>
            <a:picLocks noChangeAspect="1" noChangeArrowheads="1"/>
          </p:cNvPicPr>
          <p:nvPr/>
        </p:nvPicPr>
        <p:blipFill>
          <a:blip r:embed="rId3">
            <a:lum bright="30000" contrast="10000"/>
            <a:extLst>
              <a:ext uri="{28A0092B-C50C-407E-A947-70E740481C1C}">
                <a14:useLocalDpi xmlns:a14="http://schemas.microsoft.com/office/drawing/2010/main" val="0"/>
              </a:ext>
            </a:extLst>
          </a:blip>
          <a:srcRect/>
          <a:stretch>
            <a:fillRect/>
          </a:stretch>
        </p:blipFill>
        <p:spPr bwMode="auto">
          <a:xfrm>
            <a:off x="1709738" y="2692400"/>
            <a:ext cx="272415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3" descr="C:\Users\s\AppData\Local\Temp\WeChat Files\670191726773179078.jpg"/>
          <p:cNvPicPr>
            <a:picLocks noChangeAspect="1" noChangeArrowheads="1"/>
          </p:cNvPicPr>
          <p:nvPr/>
        </p:nvPicPr>
        <p:blipFill>
          <a:blip r:embed="rId4">
            <a:lum bright="40000" contrast="30000"/>
            <a:extLst>
              <a:ext uri="{28A0092B-C50C-407E-A947-70E740481C1C}">
                <a14:useLocalDpi xmlns:a14="http://schemas.microsoft.com/office/drawing/2010/main" val="0"/>
              </a:ext>
            </a:extLst>
          </a:blip>
          <a:srcRect/>
          <a:stretch>
            <a:fillRect/>
          </a:stretch>
        </p:blipFill>
        <p:spPr bwMode="auto">
          <a:xfrm rot="-192963">
            <a:off x="7070725" y="2365375"/>
            <a:ext cx="3517900"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直接连接符 6"/>
          <p:cNvSpPr>
            <a:spLocks noChangeShapeType="1"/>
          </p:cNvSpPr>
          <p:nvPr/>
        </p:nvSpPr>
        <p:spPr bwMode="auto">
          <a:xfrm rot="16200000" flipV="1">
            <a:off x="3399631" y="3479007"/>
            <a:ext cx="5541963"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矩形 9"/>
          <p:cNvSpPr>
            <a:spLocks noChangeArrowheads="1"/>
          </p:cNvSpPr>
          <p:nvPr/>
        </p:nvSpPr>
        <p:spPr bwMode="auto">
          <a:xfrm>
            <a:off x="706438" y="5011738"/>
            <a:ext cx="5278437"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包是用来组织</a:t>
            </a:r>
            <a:r>
              <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的基本分组事物。它也有变体，如框架、模型和子系统。</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22" name="矩形 9"/>
          <p:cNvSpPr>
            <a:spLocks noChangeArrowheads="1"/>
          </p:cNvSpPr>
          <p:nvPr/>
        </p:nvSpPr>
        <p:spPr bwMode="auto">
          <a:xfrm>
            <a:off x="6518275" y="4308475"/>
            <a:ext cx="52784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该元素是可以包含在</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模型中的基本注释事物。通常可以用注解中所含的约束或解释来修饰图，最好是把注释表示成形式或非形式化的文本</a:t>
            </a:r>
            <a:r>
              <a:rPr lang="zh-CN" altLang="en-US" sz="2400">
                <a:solidFill>
                  <a:srgbClr val="2E3740"/>
                </a:solidFill>
                <a:latin typeface="Calibri" panose="020F0502020204030204" pitchFamily="34" charset="0"/>
                <a:sym typeface="宋体" panose="02010600030101010101" pitchFamily="2" charset="-122"/>
              </a:rPr>
              <a:t>。</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19"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569368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206"/>
                                        </p:tgtEl>
                                        <p:attrNameLst>
                                          <p:attrName>style.visibility</p:attrName>
                                        </p:attrNameLst>
                                      </p:cBhvr>
                                      <p:to>
                                        <p:strVal val="visible"/>
                                      </p:to>
                                    </p:set>
                                    <p:animEffect transition="in" filter="fade">
                                      <p:cBhvr>
                                        <p:cTn id="7" dur="1000"/>
                                        <p:tgtEl>
                                          <p:spTgt spid="8206"/>
                                        </p:tgtEl>
                                      </p:cBhvr>
                                    </p:animEffect>
                                    <p:anim calcmode="lin" valueType="num">
                                      <p:cBhvr>
                                        <p:cTn id="8" dur="1000" fill="hold"/>
                                        <p:tgtEl>
                                          <p:spTgt spid="8206"/>
                                        </p:tgtEl>
                                        <p:attrNameLst>
                                          <p:attrName>ppt_x</p:attrName>
                                        </p:attrNameLst>
                                      </p:cBhvr>
                                      <p:tavLst>
                                        <p:tav tm="0">
                                          <p:val>
                                            <p:strVal val="#ppt_x"/>
                                          </p:val>
                                        </p:tav>
                                        <p:tav tm="100000">
                                          <p:val>
                                            <p:strVal val="#ppt_x"/>
                                          </p:val>
                                        </p:tav>
                                      </p:tavLst>
                                    </p:anim>
                                    <p:anim calcmode="lin" valueType="num">
                                      <p:cBhvr>
                                        <p:cTn id="9" dur="1000" fill="hold"/>
                                        <p:tgtEl>
                                          <p:spTgt spid="820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9938"/>
                                        </p:tgtEl>
                                        <p:attrNameLst>
                                          <p:attrName>style.visibility</p:attrName>
                                        </p:attrNameLst>
                                      </p:cBhvr>
                                      <p:to>
                                        <p:strVal val="visible"/>
                                      </p:to>
                                    </p:set>
                                    <p:animEffect transition="in" filter="fade">
                                      <p:cBhvr>
                                        <p:cTn id="12" dur="1000"/>
                                        <p:tgtEl>
                                          <p:spTgt spid="39938"/>
                                        </p:tgtEl>
                                      </p:cBhvr>
                                    </p:animEffect>
                                    <p:anim calcmode="lin" valueType="num">
                                      <p:cBhvr>
                                        <p:cTn id="13" dur="1000" fill="hold"/>
                                        <p:tgtEl>
                                          <p:spTgt spid="39938"/>
                                        </p:tgtEl>
                                        <p:attrNameLst>
                                          <p:attrName>ppt_x</p:attrName>
                                        </p:attrNameLst>
                                      </p:cBhvr>
                                      <p:tavLst>
                                        <p:tav tm="0">
                                          <p:val>
                                            <p:strVal val="#ppt_x"/>
                                          </p:val>
                                        </p:tav>
                                        <p:tav tm="100000">
                                          <p:val>
                                            <p:strVal val="#ppt_x"/>
                                          </p:val>
                                        </p:tav>
                                      </p:tavLst>
                                    </p:anim>
                                    <p:anim calcmode="lin" valueType="num">
                                      <p:cBhvr>
                                        <p:cTn id="14"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1000"/>
                                        <p:tgtEl>
                                          <p:spTgt spid="44"/>
                                        </p:tgtEl>
                                      </p:cBhvr>
                                    </p:animEffect>
                                    <p:anim calcmode="lin" valueType="num">
                                      <p:cBhvr>
                                        <p:cTn id="26" dur="1000" fill="hold"/>
                                        <p:tgtEl>
                                          <p:spTgt spid="44"/>
                                        </p:tgtEl>
                                        <p:attrNameLst>
                                          <p:attrName>ppt_x</p:attrName>
                                        </p:attrNameLst>
                                      </p:cBhvr>
                                      <p:tavLst>
                                        <p:tav tm="0">
                                          <p:val>
                                            <p:strVal val="#ppt_x"/>
                                          </p:val>
                                        </p:tav>
                                        <p:tav tm="100000">
                                          <p:val>
                                            <p:strVal val="#ppt_x"/>
                                          </p:val>
                                        </p:tav>
                                      </p:tavLst>
                                    </p:anim>
                                    <p:anim calcmode="lin" valueType="num">
                                      <p:cBhvr>
                                        <p:cTn id="27" dur="1000" fill="hold"/>
                                        <p:tgtEl>
                                          <p:spTgt spid="44"/>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39939"/>
                                        </p:tgtEl>
                                        <p:attrNameLst>
                                          <p:attrName>style.visibility</p:attrName>
                                        </p:attrNameLst>
                                      </p:cBhvr>
                                      <p:to>
                                        <p:strVal val="visible"/>
                                      </p:to>
                                    </p:set>
                                    <p:animEffect transition="in" filter="fade">
                                      <p:cBhvr>
                                        <p:cTn id="30" dur="1000"/>
                                        <p:tgtEl>
                                          <p:spTgt spid="39939"/>
                                        </p:tgtEl>
                                      </p:cBhvr>
                                    </p:animEffect>
                                    <p:anim calcmode="lin" valueType="num">
                                      <p:cBhvr>
                                        <p:cTn id="31" dur="1000" fill="hold"/>
                                        <p:tgtEl>
                                          <p:spTgt spid="39939"/>
                                        </p:tgtEl>
                                        <p:attrNameLst>
                                          <p:attrName>ppt_x</p:attrName>
                                        </p:attrNameLst>
                                      </p:cBhvr>
                                      <p:tavLst>
                                        <p:tav tm="0">
                                          <p:val>
                                            <p:strVal val="#ppt_x"/>
                                          </p:val>
                                        </p:tav>
                                        <p:tav tm="100000">
                                          <p:val>
                                            <p:strVal val="#ppt_x"/>
                                          </p:val>
                                        </p:tav>
                                      </p:tavLst>
                                    </p:anim>
                                    <p:anim calcmode="lin" valueType="num">
                                      <p:cBhvr>
                                        <p:cTn id="32" dur="1000" fill="hold"/>
                                        <p:tgtEl>
                                          <p:spTgt spid="39939"/>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6" grpId="0"/>
      <p:bldP spid="44" grpId="0"/>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1FDD98D-0EFB-4747-A4BD-61DC858C490E}" type="slidenum">
              <a:rPr lang="zh-CN" altLang="en-US">
                <a:solidFill>
                  <a:srgbClr val="898989"/>
                </a:solidFill>
              </a:rPr>
              <a:pPr eaLnBrk="1" hangingPunct="1"/>
              <a:t>27</a:t>
            </a:fld>
            <a:endParaRPr lang="zh-CN" altLang="en-US" sz="1800"/>
          </a:p>
        </p:txBody>
      </p:sp>
      <p:sp>
        <p:nvSpPr>
          <p:cNvPr id="10243"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6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10250"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531813" y="1336675"/>
            <a:ext cx="384333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依赖（</a:t>
            </a:r>
            <a:r>
              <a:rPr lang="en-US" altLang="zh-CN" sz="2800" b="1">
                <a:latin typeface="黑体" panose="02010609060101010101" pitchFamily="49" charset="-122"/>
                <a:ea typeface="黑体" panose="02010609060101010101" pitchFamily="49" charset="-122"/>
                <a:sym typeface="宋体" panose="02010600030101010101" pitchFamily="2" charset="-122"/>
              </a:rPr>
              <a:t>Dependency</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latin typeface="Calibri" panose="020F0502020204030204" pitchFamily="34" charset="0"/>
                <a:sym typeface="宋体" panose="02010600030101010101" pitchFamily="2" charset="-122"/>
              </a:rPr>
              <a:t>依赖是两个模型元素之间的语义关系，其中一个元素（独立事务）发生变化会影响另一个元素（依赖事物）的语义。</a:t>
            </a:r>
          </a:p>
        </p:txBody>
      </p:sp>
      <p:sp>
        <p:nvSpPr>
          <p:cNvPr id="10253" name="矩形 9"/>
          <p:cNvSpPr>
            <a:spLocks noChangeArrowheads="1"/>
          </p:cNvSpPr>
          <p:nvPr/>
        </p:nvSpPr>
        <p:spPr bwMode="auto">
          <a:xfrm>
            <a:off x="5367338" y="2878138"/>
            <a:ext cx="14620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中的关系</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7905750" y="1511300"/>
            <a:ext cx="3276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关联（</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Association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关联指明了一个对象和另一个对象间的关系。</a:t>
            </a:r>
          </a:p>
        </p:txBody>
      </p:sp>
      <p:sp>
        <p:nvSpPr>
          <p:cNvPr id="43" name="矩形 13"/>
          <p:cNvSpPr>
            <a:spLocks noChangeArrowheads="1"/>
          </p:cNvSpPr>
          <p:nvPr/>
        </p:nvSpPr>
        <p:spPr bwMode="auto">
          <a:xfrm>
            <a:off x="441325" y="3814763"/>
            <a:ext cx="4014788"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泛化（</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Generalization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泛化是一种一般化</a:t>
            </a:r>
            <a:r>
              <a:rPr lang="en-US" altLang="zh-CN" sz="1600">
                <a:solidFill>
                  <a:srgbClr val="2E3740"/>
                </a:solidFill>
                <a:latin typeface="Calibri" panose="020F0502020204030204" pitchFamily="34" charset="0"/>
                <a:sym typeface="宋体" panose="02010600030101010101" pitchFamily="2" charset="-122"/>
              </a:rPr>
              <a:t>-</a:t>
            </a:r>
            <a:r>
              <a:rPr lang="zh-CN" altLang="en-US" sz="1600">
                <a:solidFill>
                  <a:srgbClr val="2E3740"/>
                </a:solidFill>
                <a:latin typeface="Calibri" panose="020F0502020204030204" pitchFamily="34" charset="0"/>
                <a:sym typeface="宋体" panose="02010600030101010101" pitchFamily="2" charset="-122"/>
              </a:rPr>
              <a:t>特殊化的关系，是一般事务（父类）和该事物较为特殊的种类（子类）之间的关系，子类继承父类的属性和操作，此外子类还添加新的属性和操作。</a:t>
            </a:r>
          </a:p>
        </p:txBody>
      </p:sp>
      <p:sp>
        <p:nvSpPr>
          <p:cNvPr id="44" name="矩形 13"/>
          <p:cNvSpPr>
            <a:spLocks noChangeArrowheads="1"/>
          </p:cNvSpPr>
          <p:nvPr/>
        </p:nvSpPr>
        <p:spPr bwMode="auto">
          <a:xfrm>
            <a:off x="7847013" y="3722688"/>
            <a:ext cx="38084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实现（</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Realization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实现是类之间的语义关系，其中的一个类指定了由一个类必须执行的约定。在两种地方会遇到实现关系：一种是在接口和实现他们的类或构件之间；另一种是在用例和实现他们的协作之间</a:t>
            </a:r>
          </a:p>
        </p:txBody>
      </p:sp>
      <p:pic>
        <p:nvPicPr>
          <p:cNvPr id="36866" name="Picture 2" descr="C:\Users\s\AppData\Local\Temp\WeChat Files\493835205791499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565">
            <a:off x="296863" y="2052638"/>
            <a:ext cx="4332287"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descr="C:\Users\s\AppData\Local\Temp\WeChat Files\3626686959596596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38" y="2173288"/>
            <a:ext cx="38004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descr="C:\Users\s\AppData\Local\Temp\WeChat Files\469143951733940112.jpg"/>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rot="157544">
            <a:off x="258763" y="4630738"/>
            <a:ext cx="4289425"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descr="C:\Users\s\AppData\Local\Temp\WeChat Files\89554264766991150.jpg"/>
          <p:cNvPicPr>
            <a:picLocks noChangeAspect="1" noChangeArrowheads="1"/>
          </p:cNvPicPr>
          <p:nvPr/>
        </p:nvPicPr>
        <p:blipFill>
          <a:blip r:embed="rId6">
            <a:lum bright="10000" contrast="20000"/>
            <a:extLst>
              <a:ext uri="{28A0092B-C50C-407E-A947-70E740481C1C}">
                <a14:useLocalDpi xmlns:a14="http://schemas.microsoft.com/office/drawing/2010/main" val="0"/>
              </a:ext>
            </a:extLst>
          </a:blip>
          <a:srcRect/>
          <a:stretch>
            <a:fillRect/>
          </a:stretch>
        </p:blipFill>
        <p:spPr bwMode="auto">
          <a:xfrm>
            <a:off x="7708900" y="4606925"/>
            <a:ext cx="398621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9"/>
          <p:cNvSpPr>
            <a:spLocks noChangeArrowheads="1"/>
          </p:cNvSpPr>
          <p:nvPr/>
        </p:nvSpPr>
        <p:spPr bwMode="auto">
          <a:xfrm>
            <a:off x="3783013" y="334963"/>
            <a:ext cx="70516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这</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4</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种元素是</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模型中可以包含的基本关系事务。它们也有变体，例如：精化、跟踪、包含和拓展</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27"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057395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fade">
                                      <p:cBhvr>
                                        <p:cTn id="7" dur="100"/>
                                        <p:tgtEl>
                                          <p:spTgt spid="5133"/>
                                        </p:tgtEl>
                                      </p:cBhvr>
                                    </p:animEffect>
                                    <p:anim calcmode="lin" valueType="num">
                                      <p:cBhvr>
                                        <p:cTn id="8" dur="400" fill="hold"/>
                                        <p:tgtEl>
                                          <p:spTgt spid="5133"/>
                                        </p:tgtEl>
                                        <p:attrNameLst>
                                          <p:attrName>ppt_x</p:attrName>
                                        </p:attrNameLst>
                                      </p:cBhvr>
                                      <p:tavLst>
                                        <p:tav tm="0">
                                          <p:val>
                                            <p:strVal val="#ppt_x"/>
                                          </p:val>
                                        </p:tav>
                                        <p:tav tm="100000">
                                          <p:val>
                                            <p:strVal val="#ppt_x"/>
                                          </p:val>
                                        </p:tav>
                                      </p:tavLst>
                                    </p:anim>
                                    <p:anim calcmode="lin" valueType="num">
                                      <p:cBhvr>
                                        <p:cTn id="9" dur="400" fill="hold"/>
                                        <p:tgtEl>
                                          <p:spTgt spid="513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
                                        <p:tgtEl>
                                          <p:spTgt spid="5126"/>
                                        </p:tgtEl>
                                      </p:cBhvr>
                                    </p:animEffect>
                                    <p:anim calcmode="lin" valueType="num">
                                      <p:cBhvr>
                                        <p:cTn id="15" dur="400" fill="hold"/>
                                        <p:tgtEl>
                                          <p:spTgt spid="5126"/>
                                        </p:tgtEl>
                                        <p:attrNameLst>
                                          <p:attrName>ppt_x</p:attrName>
                                        </p:attrNameLst>
                                      </p:cBhvr>
                                      <p:tavLst>
                                        <p:tav tm="0">
                                          <p:val>
                                            <p:strVal val="#ppt_x"/>
                                          </p:val>
                                        </p:tav>
                                        <p:tav tm="100000">
                                          <p:val>
                                            <p:strVal val="#ppt_x"/>
                                          </p:val>
                                        </p:tav>
                                      </p:tavLst>
                                    </p:anim>
                                    <p:anim calcmode="lin" valueType="num">
                                      <p:cBhvr>
                                        <p:cTn id="16" dur="400" fill="hold"/>
                                        <p:tgtEl>
                                          <p:spTgt spid="512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3" presetClass="entr" presetSubtype="0" fill="hold" grpId="0" nodeType="clickEffect">
                                  <p:stCondLst>
                                    <p:cond delay="0"/>
                                  </p:stCondLst>
                                  <p:childTnLst>
                                    <p:set>
                                      <p:cBhvr>
                                        <p:cTn id="22" dur="1" fill="hold">
                                          <p:stCondLst>
                                            <p:cond delay="0"/>
                                          </p:stCondLst>
                                        </p:cTn>
                                        <p:tgtEl>
                                          <p:spTgt spid="5127"/>
                                        </p:tgtEl>
                                        <p:attrNameLst>
                                          <p:attrName>style.visibility</p:attrName>
                                        </p:attrNameLst>
                                      </p:cBhvr>
                                      <p:to>
                                        <p:strVal val="visible"/>
                                      </p:to>
                                    </p:set>
                                    <p:animEffect transition="in" filter="fade">
                                      <p:cBhvr>
                                        <p:cTn id="23" dur="100"/>
                                        <p:tgtEl>
                                          <p:spTgt spid="5127"/>
                                        </p:tgtEl>
                                      </p:cBhvr>
                                    </p:animEffect>
                                    <p:anim calcmode="lin" valueType="num">
                                      <p:cBhvr>
                                        <p:cTn id="24" dur="400" fill="hold"/>
                                        <p:tgtEl>
                                          <p:spTgt spid="5127"/>
                                        </p:tgtEl>
                                        <p:attrNameLst>
                                          <p:attrName>ppt_x</p:attrName>
                                        </p:attrNameLst>
                                      </p:cBhvr>
                                      <p:tavLst>
                                        <p:tav tm="0">
                                          <p:val>
                                            <p:strVal val="#ppt_x"/>
                                          </p:val>
                                        </p:tav>
                                        <p:tav tm="100000">
                                          <p:val>
                                            <p:strVal val="#ppt_x"/>
                                          </p:val>
                                        </p:tav>
                                      </p:tavLst>
                                    </p:anim>
                                    <p:anim calcmode="lin" valueType="num">
                                      <p:cBhvr>
                                        <p:cTn id="25" dur="400" fill="hold"/>
                                        <p:tgtEl>
                                          <p:spTgt spid="5127"/>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
                                        <p:tgtEl>
                                          <p:spTgt spid="42"/>
                                        </p:tgtEl>
                                      </p:cBhvr>
                                    </p:animEffect>
                                    <p:anim calcmode="lin" valueType="num">
                                      <p:cBhvr>
                                        <p:cTn id="31" dur="400" fill="hold"/>
                                        <p:tgtEl>
                                          <p:spTgt spid="42"/>
                                        </p:tgtEl>
                                        <p:attrNameLst>
                                          <p:attrName>ppt_x</p:attrName>
                                        </p:attrNameLst>
                                      </p:cBhvr>
                                      <p:tavLst>
                                        <p:tav tm="0">
                                          <p:val>
                                            <p:strVal val="#ppt_x"/>
                                          </p:val>
                                        </p:tav>
                                        <p:tav tm="100000">
                                          <p:val>
                                            <p:strVal val="#ppt_x"/>
                                          </p:val>
                                        </p:tav>
                                      </p:tavLst>
                                    </p:anim>
                                    <p:anim calcmode="lin" valueType="num">
                                      <p:cBhvr>
                                        <p:cTn id="32" dur="400" fill="hold"/>
                                        <p:tgtEl>
                                          <p:spTgt spid="42"/>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3" presetClass="entr" presetSubtype="0" fill="hold" grpId="0" nodeType="clickEffect">
                                  <p:stCondLst>
                                    <p:cond delay="0"/>
                                  </p:stCondLst>
                                  <p:childTnLst>
                                    <p:set>
                                      <p:cBhvr>
                                        <p:cTn id="38" dur="1" fill="hold">
                                          <p:stCondLst>
                                            <p:cond delay="0"/>
                                          </p:stCondLst>
                                        </p:cTn>
                                        <p:tgtEl>
                                          <p:spTgt spid="5129"/>
                                        </p:tgtEl>
                                        <p:attrNameLst>
                                          <p:attrName>style.visibility</p:attrName>
                                        </p:attrNameLst>
                                      </p:cBhvr>
                                      <p:to>
                                        <p:strVal val="visible"/>
                                      </p:to>
                                    </p:set>
                                    <p:animEffect transition="in" filter="fade">
                                      <p:cBhvr>
                                        <p:cTn id="39" dur="100"/>
                                        <p:tgtEl>
                                          <p:spTgt spid="5129"/>
                                        </p:tgtEl>
                                      </p:cBhvr>
                                    </p:animEffect>
                                    <p:anim calcmode="lin" valueType="num">
                                      <p:cBhvr>
                                        <p:cTn id="40" dur="400" fill="hold"/>
                                        <p:tgtEl>
                                          <p:spTgt spid="5129"/>
                                        </p:tgtEl>
                                        <p:attrNameLst>
                                          <p:attrName>ppt_x</p:attrName>
                                        </p:attrNameLst>
                                      </p:cBhvr>
                                      <p:tavLst>
                                        <p:tav tm="0">
                                          <p:val>
                                            <p:strVal val="#ppt_x"/>
                                          </p:val>
                                        </p:tav>
                                        <p:tav tm="100000">
                                          <p:val>
                                            <p:strVal val="#ppt_x"/>
                                          </p:val>
                                        </p:tav>
                                      </p:tavLst>
                                    </p:anim>
                                    <p:anim calcmode="lin" valueType="num">
                                      <p:cBhvr>
                                        <p:cTn id="41" dur="400" fill="hold"/>
                                        <p:tgtEl>
                                          <p:spTgt spid="5129"/>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
                                        <p:tgtEl>
                                          <p:spTgt spid="43"/>
                                        </p:tgtEl>
                                      </p:cBhvr>
                                    </p:animEffect>
                                    <p:anim calcmode="lin" valueType="num">
                                      <p:cBhvr>
                                        <p:cTn id="47" dur="400" fill="hold"/>
                                        <p:tgtEl>
                                          <p:spTgt spid="43"/>
                                        </p:tgtEl>
                                        <p:attrNameLst>
                                          <p:attrName>ppt_x</p:attrName>
                                        </p:attrNameLst>
                                      </p:cBhvr>
                                      <p:tavLst>
                                        <p:tav tm="0">
                                          <p:val>
                                            <p:strVal val="#ppt_x"/>
                                          </p:val>
                                        </p:tav>
                                        <p:tav tm="100000">
                                          <p:val>
                                            <p:strVal val="#ppt_x"/>
                                          </p:val>
                                        </p:tav>
                                      </p:tavLst>
                                    </p:anim>
                                    <p:anim calcmode="lin" valueType="num">
                                      <p:cBhvr>
                                        <p:cTn id="48" dur="400" fill="hold"/>
                                        <p:tgtEl>
                                          <p:spTgt spid="43"/>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fade">
                                      <p:cBhvr>
                                        <p:cTn id="55" dur="100"/>
                                        <p:tgtEl>
                                          <p:spTgt spid="5128"/>
                                        </p:tgtEl>
                                      </p:cBhvr>
                                    </p:animEffect>
                                    <p:anim calcmode="lin" valueType="num">
                                      <p:cBhvr>
                                        <p:cTn id="56" dur="400" fill="hold"/>
                                        <p:tgtEl>
                                          <p:spTgt spid="5128"/>
                                        </p:tgtEl>
                                        <p:attrNameLst>
                                          <p:attrName>ppt_x</p:attrName>
                                        </p:attrNameLst>
                                      </p:cBhvr>
                                      <p:tavLst>
                                        <p:tav tm="0">
                                          <p:val>
                                            <p:strVal val="#ppt_x"/>
                                          </p:val>
                                        </p:tav>
                                        <p:tav tm="100000">
                                          <p:val>
                                            <p:strVal val="#ppt_x"/>
                                          </p:val>
                                        </p:tav>
                                      </p:tavLst>
                                    </p:anim>
                                    <p:anim calcmode="lin" valueType="num">
                                      <p:cBhvr>
                                        <p:cTn id="57" dur="400" fill="hold"/>
                                        <p:tgtEl>
                                          <p:spTgt spid="5128"/>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
                                        <p:tgtEl>
                                          <p:spTgt spid="44"/>
                                        </p:tgtEl>
                                      </p:cBhvr>
                                    </p:animEffect>
                                    <p:anim calcmode="lin" valueType="num">
                                      <p:cBhvr>
                                        <p:cTn id="63" dur="400" fill="hold"/>
                                        <p:tgtEl>
                                          <p:spTgt spid="44"/>
                                        </p:tgtEl>
                                        <p:attrNameLst>
                                          <p:attrName>ppt_x</p:attrName>
                                        </p:attrNameLst>
                                      </p:cBhvr>
                                      <p:tavLst>
                                        <p:tav tm="0">
                                          <p:val>
                                            <p:strVal val="#ppt_x"/>
                                          </p:val>
                                        </p:tav>
                                        <p:tav tm="100000">
                                          <p:val>
                                            <p:strVal val="#ppt_x"/>
                                          </p:val>
                                        </p:tav>
                                      </p:tavLst>
                                    </p:anim>
                                    <p:anim calcmode="lin" valueType="num">
                                      <p:cBhvr>
                                        <p:cTn id="64" dur="400" fill="hold"/>
                                        <p:tgtEl>
                                          <p:spTgt spid="44"/>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6866"/>
                                        </p:tgtEl>
                                        <p:attrNameLst>
                                          <p:attrName>style.visibility</p:attrName>
                                        </p:attrNameLst>
                                      </p:cBhvr>
                                      <p:to>
                                        <p:strVal val="visible"/>
                                      </p:to>
                                    </p:set>
                                    <p:animEffect transition="in" filter="blinds(horizontal)">
                                      <p:cBhvr>
                                        <p:cTn id="71" dur="500"/>
                                        <p:tgtEl>
                                          <p:spTgt spid="3686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36867"/>
                                        </p:tgtEl>
                                        <p:attrNameLst>
                                          <p:attrName>style.visibility</p:attrName>
                                        </p:attrNameLst>
                                      </p:cBhvr>
                                      <p:to>
                                        <p:strVal val="visible"/>
                                      </p:to>
                                    </p:set>
                                    <p:animEffect transition="in" filter="blinds(horizontal)">
                                      <p:cBhvr>
                                        <p:cTn id="76" dur="500"/>
                                        <p:tgtEl>
                                          <p:spTgt spid="3686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36868"/>
                                        </p:tgtEl>
                                        <p:attrNameLst>
                                          <p:attrName>style.visibility</p:attrName>
                                        </p:attrNameLst>
                                      </p:cBhvr>
                                      <p:to>
                                        <p:strVal val="visible"/>
                                      </p:to>
                                    </p:set>
                                    <p:animEffect transition="in" filter="blinds(horizontal)">
                                      <p:cBhvr>
                                        <p:cTn id="81" dur="500"/>
                                        <p:tgtEl>
                                          <p:spTgt spid="3686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36869"/>
                                        </p:tgtEl>
                                        <p:attrNameLst>
                                          <p:attrName>style.visibility</p:attrName>
                                        </p:attrNameLst>
                                      </p:cBhvr>
                                      <p:to>
                                        <p:strVal val="visible"/>
                                      </p:to>
                                    </p:set>
                                    <p:animEffect transition="in" filter="blinds(horizontal)">
                                      <p:cBhvr>
                                        <p:cTn id="86" dur="500"/>
                                        <p:tgtEl>
                                          <p:spTgt spid="3686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3827463" y="2754313"/>
            <a:ext cx="4300537" cy="923925"/>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rPr>
              <a:t>5 UML</a:t>
            </a:r>
            <a:r>
              <a:rPr lang="zh-CN" altLang="en-US" sz="5400" dirty="0">
                <a:ln w="0"/>
                <a:solidFill>
                  <a:schemeClr val="bg1"/>
                </a:solidFill>
                <a:effectLst>
                  <a:outerShdw blurRad="38100" dist="19050" dir="2700000" algn="tl" rotWithShape="0">
                    <a:schemeClr val="dk1">
                      <a:alpha val="40000"/>
                    </a:schemeClr>
                  </a:outerShdw>
                </a:effectLst>
              </a:rPr>
              <a:t>的视图</a:t>
            </a:r>
          </a:p>
        </p:txBody>
      </p:sp>
    </p:spTree>
    <p:extLst>
      <p:ext uri="{BB962C8B-B14F-4D97-AF65-F5344CB8AC3E}">
        <p14:creationId xmlns:p14="http://schemas.microsoft.com/office/powerpoint/2010/main" val="197330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771525" y="-820738"/>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grpSp>
        <p:nvGrpSpPr>
          <p:cNvPr id="4100" name="Group 4"/>
          <p:cNvGrpSpPr>
            <a:grpSpLocks/>
          </p:cNvGrpSpPr>
          <p:nvPr/>
        </p:nvGrpSpPr>
        <p:grpSpPr bwMode="auto">
          <a:xfrm>
            <a:off x="0" y="6734175"/>
            <a:ext cx="12192000" cy="138113"/>
            <a:chOff x="0" y="0"/>
            <a:chExt cx="12231884" cy="334101"/>
          </a:xfrm>
        </p:grpSpPr>
        <p:sp>
          <p:nvSpPr>
            <p:cNvPr id="41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4101" name="任意多边形 2"/>
          <p:cNvSpPr>
            <a:spLocks noChangeArrowheads="1"/>
          </p:cNvSpPr>
          <p:nvPr/>
        </p:nvSpPr>
        <p:spPr bwMode="auto">
          <a:xfrm>
            <a:off x="5041900"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2" name="任意多边形 3"/>
          <p:cNvSpPr>
            <a:spLocks noChangeArrowheads="1"/>
          </p:cNvSpPr>
          <p:nvPr/>
        </p:nvSpPr>
        <p:spPr bwMode="auto">
          <a:xfrm>
            <a:off x="26003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3" name="任意多边形 4"/>
          <p:cNvSpPr>
            <a:spLocks noChangeArrowheads="1"/>
          </p:cNvSpPr>
          <p:nvPr/>
        </p:nvSpPr>
        <p:spPr bwMode="auto">
          <a:xfrm>
            <a:off x="2508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a:off x="284163"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Use Case View</a:t>
            </a:r>
            <a:r>
              <a:rPr lang="zh-CN" altLang="en-US" sz="1600" b="1">
                <a:solidFill>
                  <a:srgbClr val="2E3740"/>
                </a:solidFill>
                <a:sym typeface="宋体" panose="02010600030101010101" pitchFamily="2" charset="-122"/>
              </a:rPr>
              <a:t> </a:t>
            </a:r>
            <a:endParaRPr lang="en-US" altLang="zh-CN" sz="1600" b="1">
              <a:solidFill>
                <a:srgbClr val="2E3740"/>
              </a:solidFill>
            </a:endParaRPr>
          </a:p>
        </p:txBody>
      </p:sp>
      <p:sp>
        <p:nvSpPr>
          <p:cNvPr id="4105" name="矩形 6"/>
          <p:cNvSpPr>
            <a:spLocks noChangeArrowheads="1"/>
          </p:cNvSpPr>
          <p:nvPr/>
        </p:nvSpPr>
        <p:spPr bwMode="auto">
          <a:xfrm>
            <a:off x="2760663" y="4379913"/>
            <a:ext cx="177958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Design View</a:t>
            </a:r>
            <a:endParaRPr lang="zh-CN" altLang="en-US" sz="1600" b="1">
              <a:solidFill>
                <a:srgbClr val="2E3740"/>
              </a:solidFill>
            </a:endParaRPr>
          </a:p>
        </p:txBody>
      </p:sp>
      <p:sp>
        <p:nvSpPr>
          <p:cNvPr id="4106" name="矩形 7"/>
          <p:cNvSpPr>
            <a:spLocks noChangeArrowheads="1"/>
          </p:cNvSpPr>
          <p:nvPr/>
        </p:nvSpPr>
        <p:spPr bwMode="auto">
          <a:xfrm>
            <a:off x="5133975"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rPr>
              <a:t>Interaction View</a:t>
            </a:r>
          </a:p>
        </p:txBody>
      </p:sp>
      <p:sp>
        <p:nvSpPr>
          <p:cNvPr id="4107" name="矩形 9"/>
          <p:cNvSpPr>
            <a:spLocks noChangeArrowheads="1"/>
          </p:cNvSpPr>
          <p:nvPr/>
        </p:nvSpPr>
        <p:spPr bwMode="auto">
          <a:xfrm>
            <a:off x="968375" y="3654425"/>
            <a:ext cx="5683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3600" b="1" i="1">
                <a:solidFill>
                  <a:srgbClr val="2E3740"/>
                </a:solidFill>
              </a:rPr>
              <a:t>A</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8" name="矩形 10"/>
          <p:cNvSpPr>
            <a:spLocks noChangeArrowheads="1"/>
          </p:cNvSpPr>
          <p:nvPr/>
        </p:nvSpPr>
        <p:spPr bwMode="auto">
          <a:xfrm>
            <a:off x="3386138" y="3648075"/>
            <a:ext cx="546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B</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9" name="矩形 11"/>
          <p:cNvSpPr>
            <a:spLocks noChangeArrowheads="1"/>
          </p:cNvSpPr>
          <p:nvPr/>
        </p:nvSpPr>
        <p:spPr bwMode="auto">
          <a:xfrm>
            <a:off x="5856288" y="3648075"/>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C</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0" name="直接连接符 14"/>
          <p:cNvSpPr>
            <a:spLocks noChangeShapeType="1"/>
          </p:cNvSpPr>
          <p:nvPr/>
        </p:nvSpPr>
        <p:spPr bwMode="auto">
          <a:xfrm>
            <a:off x="2433638" y="2379663"/>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4829175" y="237172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直接连接符 14"/>
          <p:cNvSpPr>
            <a:spLocks noChangeShapeType="1"/>
          </p:cNvSpPr>
          <p:nvPr/>
        </p:nvSpPr>
        <p:spPr bwMode="auto">
          <a:xfrm>
            <a:off x="7296150" y="2382838"/>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3" name="直接连接符 14"/>
          <p:cNvSpPr>
            <a:spLocks noChangeShapeType="1"/>
          </p:cNvSpPr>
          <p:nvPr/>
        </p:nvSpPr>
        <p:spPr bwMode="auto">
          <a:xfrm>
            <a:off x="9755188" y="241617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4" name="任意多边形 2"/>
          <p:cNvSpPr>
            <a:spLocks/>
          </p:cNvSpPr>
          <p:nvPr/>
        </p:nvSpPr>
        <p:spPr bwMode="auto">
          <a:xfrm>
            <a:off x="7499350" y="2332038"/>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5" name="矩形 7"/>
          <p:cNvSpPr>
            <a:spLocks noChangeArrowheads="1"/>
          </p:cNvSpPr>
          <p:nvPr/>
        </p:nvSpPr>
        <p:spPr bwMode="auto">
          <a:xfrm>
            <a:off x="7499350" y="4378325"/>
            <a:ext cx="20732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rPr>
              <a:t>Implementation View</a:t>
            </a:r>
          </a:p>
        </p:txBody>
      </p:sp>
      <p:sp>
        <p:nvSpPr>
          <p:cNvPr id="4116" name="矩形 11"/>
          <p:cNvSpPr>
            <a:spLocks noChangeArrowheads="1"/>
          </p:cNvSpPr>
          <p:nvPr/>
        </p:nvSpPr>
        <p:spPr bwMode="auto">
          <a:xfrm>
            <a:off x="8255000" y="3656013"/>
            <a:ext cx="579438"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D</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7" name="任意多边形 2"/>
          <p:cNvSpPr>
            <a:spLocks/>
          </p:cNvSpPr>
          <p:nvPr/>
        </p:nvSpPr>
        <p:spPr bwMode="auto">
          <a:xfrm>
            <a:off x="9974263" y="2314575"/>
            <a:ext cx="2046287"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8" name="矩形 7"/>
          <p:cNvSpPr>
            <a:spLocks noChangeArrowheads="1"/>
          </p:cNvSpPr>
          <p:nvPr/>
        </p:nvSpPr>
        <p:spPr bwMode="auto">
          <a:xfrm>
            <a:off x="10066338" y="436086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Deployment</a:t>
            </a:r>
            <a:r>
              <a:rPr lang="zh-CN" altLang="en-US" sz="1600" b="1">
                <a:solidFill>
                  <a:srgbClr val="2E3740"/>
                </a:solidFill>
                <a:sym typeface="宋体" panose="02010600030101010101" pitchFamily="2" charset="-122"/>
              </a:rPr>
              <a:t> </a:t>
            </a:r>
            <a:r>
              <a:rPr lang="en-US" altLang="zh-CN" sz="1600" b="1">
                <a:solidFill>
                  <a:srgbClr val="2E3740"/>
                </a:solidFill>
                <a:sym typeface="宋体" panose="02010600030101010101" pitchFamily="2" charset="-122"/>
              </a:rPr>
              <a:t>View</a:t>
            </a:r>
            <a:endParaRPr lang="en-US" altLang="zh-CN" sz="1600" b="1">
              <a:solidFill>
                <a:srgbClr val="2E3740"/>
              </a:solidFill>
            </a:endParaRPr>
          </a:p>
        </p:txBody>
      </p:sp>
      <p:sp>
        <p:nvSpPr>
          <p:cNvPr id="4119" name="矩形 11"/>
          <p:cNvSpPr>
            <a:spLocks noChangeArrowheads="1"/>
          </p:cNvSpPr>
          <p:nvPr/>
        </p:nvSpPr>
        <p:spPr bwMode="auto">
          <a:xfrm>
            <a:off x="10793413" y="3625850"/>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E</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2" name="矩形 1">
            <a:extLst>
              <a:ext uri="{FF2B5EF4-FFF2-40B4-BE49-F238E27FC236}">
                <a16:creationId xmlns:a16="http://schemas.microsoft.com/office/drawing/2014/main" xmlns="" id="{421C15C4-2FF1-4CC3-96B8-7B912150DBFD}"/>
              </a:ext>
            </a:extLst>
          </p:cNvPr>
          <p:cNvSpPr/>
          <p:nvPr/>
        </p:nvSpPr>
        <p:spPr>
          <a:xfrm>
            <a:off x="7088188" y="633413"/>
            <a:ext cx="4197350" cy="769937"/>
          </a:xfrm>
          <a:prstGeom prst="rect">
            <a:avLst/>
          </a:prstGeom>
          <a:noFill/>
        </p:spPr>
        <p:txBody>
          <a:bodyPr wrap="none">
            <a:spAutoFit/>
          </a:bodyPr>
          <a:lstStyle/>
          <a:p>
            <a:pPr algn="ctr" eaLnBrk="1" hangingPunct="1">
              <a:buFont typeface="Arial" panose="020B0604020202020204" pitchFamily="34" charset="0"/>
              <a:buNone/>
              <a:defRPr/>
            </a:pPr>
            <a:r>
              <a:rPr lang="en-US" altLang="zh-CN" sz="4400" dirty="0">
                <a:ln w="0"/>
                <a:effectLst>
                  <a:outerShdw blurRad="38100" dist="19050" dir="2700000" algn="tl" rotWithShape="0">
                    <a:schemeClr val="dk1">
                      <a:alpha val="40000"/>
                    </a:schemeClr>
                  </a:outerShdw>
                </a:effectLst>
              </a:rPr>
              <a:t>UML</a:t>
            </a:r>
            <a:r>
              <a:rPr lang="zh-CN" altLang="en-US" sz="4400" dirty="0">
                <a:ln w="0"/>
                <a:effectLst>
                  <a:outerShdw blurRad="38100" dist="19050" dir="2700000" algn="tl" rotWithShape="0">
                    <a:schemeClr val="dk1">
                      <a:alpha val="40000"/>
                    </a:schemeClr>
                  </a:outerShdw>
                </a:effectLst>
              </a:rPr>
              <a:t>视图的划分</a:t>
            </a:r>
          </a:p>
        </p:txBody>
      </p:sp>
      <p:sp>
        <p:nvSpPr>
          <p:cNvPr id="3" name="矩形 2">
            <a:extLst>
              <a:ext uri="{FF2B5EF4-FFF2-40B4-BE49-F238E27FC236}">
                <a16:creationId xmlns:a16="http://schemas.microsoft.com/office/drawing/2014/main" xmlns="" id="{FB0F99B2-7E4A-4A6B-B0C1-6B3950A2AEAB}"/>
              </a:ext>
            </a:extLst>
          </p:cNvPr>
          <p:cNvSpPr/>
          <p:nvPr/>
        </p:nvSpPr>
        <p:spPr>
          <a:xfrm>
            <a:off x="438150" y="25717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用例视图</a:t>
            </a:r>
          </a:p>
        </p:txBody>
      </p:sp>
      <p:sp>
        <p:nvSpPr>
          <p:cNvPr id="47" name="矩形 46">
            <a:extLst>
              <a:ext uri="{FF2B5EF4-FFF2-40B4-BE49-F238E27FC236}">
                <a16:creationId xmlns:a16="http://schemas.microsoft.com/office/drawing/2014/main" xmlns="" id="{57917847-19B4-46F3-A9F4-CE4BC9AC8CBB}"/>
              </a:ext>
            </a:extLst>
          </p:cNvPr>
          <p:cNvSpPr/>
          <p:nvPr/>
        </p:nvSpPr>
        <p:spPr>
          <a:xfrm>
            <a:off x="2797175" y="256540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设计视图</a:t>
            </a:r>
          </a:p>
        </p:txBody>
      </p:sp>
      <p:sp>
        <p:nvSpPr>
          <p:cNvPr id="48" name="矩形 47">
            <a:extLst>
              <a:ext uri="{FF2B5EF4-FFF2-40B4-BE49-F238E27FC236}">
                <a16:creationId xmlns:a16="http://schemas.microsoft.com/office/drawing/2014/main" xmlns="" id="{0A6B41FB-3724-4F03-B589-0266C88CCCBE}"/>
              </a:ext>
            </a:extLst>
          </p:cNvPr>
          <p:cNvSpPr/>
          <p:nvPr/>
        </p:nvSpPr>
        <p:spPr>
          <a:xfrm>
            <a:off x="5238750" y="2570163"/>
            <a:ext cx="1627188" cy="522287"/>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交互视图</a:t>
            </a:r>
          </a:p>
        </p:txBody>
      </p:sp>
      <p:sp>
        <p:nvSpPr>
          <p:cNvPr id="49" name="矩形 48">
            <a:extLst>
              <a:ext uri="{FF2B5EF4-FFF2-40B4-BE49-F238E27FC236}">
                <a16:creationId xmlns:a16="http://schemas.microsoft.com/office/drawing/2014/main" xmlns="" id="{06BA1827-E589-4171-8C25-E064D8477C90}"/>
              </a:ext>
            </a:extLst>
          </p:cNvPr>
          <p:cNvSpPr/>
          <p:nvPr/>
        </p:nvSpPr>
        <p:spPr>
          <a:xfrm>
            <a:off x="7707313" y="2568575"/>
            <a:ext cx="1627187" cy="523875"/>
          </a:xfrm>
          <a:prstGeom prst="rect">
            <a:avLst/>
          </a:prstGeom>
          <a:noFill/>
        </p:spPr>
        <p:txBody>
          <a:bodyPr>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实现视图</a:t>
            </a:r>
          </a:p>
        </p:txBody>
      </p:sp>
      <p:sp>
        <p:nvSpPr>
          <p:cNvPr id="50" name="矩形 49">
            <a:extLst>
              <a:ext uri="{FF2B5EF4-FFF2-40B4-BE49-F238E27FC236}">
                <a16:creationId xmlns:a16="http://schemas.microsoft.com/office/drawing/2014/main" xmlns="" id="{E1C356B7-E6F8-4DF6-9A57-BA18F1612FFB}"/>
              </a:ext>
            </a:extLst>
          </p:cNvPr>
          <p:cNvSpPr/>
          <p:nvPr/>
        </p:nvSpPr>
        <p:spPr>
          <a:xfrm>
            <a:off x="10191750" y="25844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部署视图</a:t>
            </a:r>
          </a:p>
        </p:txBody>
      </p:sp>
    </p:spTree>
    <p:extLst>
      <p:ext uri="{BB962C8B-B14F-4D97-AF65-F5344CB8AC3E}">
        <p14:creationId xmlns:p14="http://schemas.microsoft.com/office/powerpoint/2010/main" val="1195217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rot="21244153">
            <a:off x="4164500" y="339845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05.3 </a:t>
            </a:r>
            <a:r>
              <a:rPr lang="zh-CN" altLang="en-US" sz="2800" dirty="0" smtClean="0"/>
              <a:t>并发视图</a:t>
            </a:r>
            <a:endParaRPr lang="zh-CN" altLang="en-US" sz="2800" dirty="0"/>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5" name="文本框 15"/>
          <p:cNvSpPr>
            <a:spLocks noChangeArrowheads="1"/>
          </p:cNvSpPr>
          <p:nvPr/>
        </p:nvSpPr>
        <p:spPr bwMode="auto">
          <a:xfrm>
            <a:off x="2304473" y="1677812"/>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26B7CC"/>
                </a:solidFill>
                <a:latin typeface="Calibri" panose="020F0502020204030204" pitchFamily="34" charset="0"/>
                <a:sym typeface="Calibri" panose="020F0502020204030204" pitchFamily="34" charset="0"/>
              </a:rPr>
              <a:t>05.</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26" name="矩形 19"/>
          <p:cNvSpPr>
            <a:spLocks noChangeArrowheads="1"/>
          </p:cNvSpPr>
          <p:nvPr/>
        </p:nvSpPr>
        <p:spPr bwMode="auto">
          <a:xfrm rot="-361439">
            <a:off x="3181625" y="1455825"/>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的视图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27" name="直角三角形 24"/>
          <p:cNvSpPr>
            <a:spLocks noChangeArrowheads="1"/>
          </p:cNvSpPr>
          <p:nvPr/>
        </p:nvSpPr>
        <p:spPr bwMode="auto">
          <a:xfrm rot="-370201" flipH="1" flipV="1">
            <a:off x="8775897" y="1591556"/>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37"/>
          <p:cNvSpPr/>
          <p:nvPr/>
        </p:nvSpPr>
        <p:spPr>
          <a:xfrm rot="21244153">
            <a:off x="5152986" y="2750387"/>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05.2 </a:t>
            </a:r>
            <a:r>
              <a:rPr lang="zh-CN" altLang="en-US" sz="2800" dirty="0" smtClean="0"/>
              <a:t>逻辑视图</a:t>
            </a:r>
            <a:endParaRPr lang="zh-CN" altLang="en-US" sz="2800" dirty="0"/>
          </a:p>
        </p:txBody>
      </p:sp>
      <p:sp>
        <p:nvSpPr>
          <p:cNvPr id="39" name="矩形 38"/>
          <p:cNvSpPr/>
          <p:nvPr/>
        </p:nvSpPr>
        <p:spPr>
          <a:xfrm rot="21244153">
            <a:off x="3995385" y="2329714"/>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05.1 </a:t>
            </a:r>
            <a:r>
              <a:rPr lang="zh-CN" altLang="en-US" sz="2800" dirty="0" smtClean="0"/>
              <a:t>用例视图</a:t>
            </a:r>
            <a:endParaRPr lang="zh-CN" altLang="en-US" sz="2800" dirty="0"/>
          </a:p>
        </p:txBody>
      </p:sp>
      <p:sp>
        <p:nvSpPr>
          <p:cNvPr id="41" name="矩形 40"/>
          <p:cNvSpPr/>
          <p:nvPr/>
        </p:nvSpPr>
        <p:spPr>
          <a:xfrm rot="21244153">
            <a:off x="5269242" y="381910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05.4 </a:t>
            </a:r>
            <a:r>
              <a:rPr lang="zh-CN" altLang="en-US" sz="2800" dirty="0" smtClean="0"/>
              <a:t>部件视图</a:t>
            </a:r>
            <a:endParaRPr lang="zh-CN" altLang="en-US" sz="2800" dirty="0"/>
          </a:p>
        </p:txBody>
      </p:sp>
      <p:sp>
        <p:nvSpPr>
          <p:cNvPr id="42" name="矩形 41"/>
          <p:cNvSpPr/>
          <p:nvPr/>
        </p:nvSpPr>
        <p:spPr>
          <a:xfrm rot="21244153">
            <a:off x="4289740" y="4465094"/>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05.5 </a:t>
            </a:r>
            <a:r>
              <a:rPr lang="zh-CN" altLang="en-US" sz="2800" dirty="0" smtClean="0"/>
              <a:t>部署视图</a:t>
            </a:r>
            <a:endParaRPr lang="zh-CN" altLang="en-US" sz="2800" dirty="0"/>
          </a:p>
        </p:txBody>
      </p:sp>
    </p:spTree>
    <p:extLst>
      <p:ext uri="{BB962C8B-B14F-4D97-AF65-F5344CB8AC3E}">
        <p14:creationId xmlns:p14="http://schemas.microsoft.com/office/powerpoint/2010/main" val="1202555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6150" name="Freeform 44"/>
          <p:cNvSpPr>
            <a:spLocks noChangeArrowheads="1"/>
          </p:cNvSpPr>
          <p:nvPr/>
        </p:nvSpPr>
        <p:spPr bwMode="auto">
          <a:xfrm flipH="1">
            <a:off x="7972050" y="277495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51" name="直接连接符 6"/>
          <p:cNvSpPr>
            <a:spLocks noChangeShapeType="1"/>
          </p:cNvSpPr>
          <p:nvPr/>
        </p:nvSpPr>
        <p:spPr bwMode="auto">
          <a:xfrm rot="16200000" flipV="1">
            <a:off x="6645772" y="34972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 name="矩形 7"/>
          <p:cNvSpPr>
            <a:spLocks noChangeArrowheads="1"/>
          </p:cNvSpPr>
          <p:nvPr/>
        </p:nvSpPr>
        <p:spPr bwMode="auto">
          <a:xfrm>
            <a:off x="488322" y="846334"/>
            <a:ext cx="702725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smtClean="0">
                <a:solidFill>
                  <a:srgbClr val="2E3740"/>
                </a:solidFill>
                <a:sym typeface="宋体" panose="02010600030101010101" pitchFamily="2" charset="-122"/>
              </a:rPr>
              <a:t>用例视图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smtClean="0">
                <a:latin typeface="Arial" panose="020B0604020202020204" pitchFamily="34" charset="0"/>
              </a:rPr>
              <a:t>用例</a:t>
            </a:r>
            <a:r>
              <a:rPr lang="zh-CN" altLang="en-US" dirty="0">
                <a:latin typeface="Arial" panose="020B0604020202020204" pitchFamily="34" charset="0"/>
              </a:rPr>
              <a:t>视图被称为参与者的外部用户所能观察到的系统功能模型图。用例是系统中的一个功能单元，可以描述为参与者与系统之间的一次交互。用例模型的用途是列出系统的用例和参与者，并显示了哪个参与者参与了哪个用例的执行。用例视图是其他</a:t>
            </a:r>
            <a:r>
              <a:rPr lang="en-US" altLang="zh-CN" dirty="0">
                <a:latin typeface="Arial" panose="020B0604020202020204" pitchFamily="34" charset="0"/>
              </a:rPr>
              <a:t>4</a:t>
            </a:r>
            <a:r>
              <a:rPr lang="zh-CN" altLang="en-US" dirty="0">
                <a:latin typeface="Arial" panose="020B0604020202020204" pitchFamily="34" charset="0"/>
              </a:rPr>
              <a:t>种视图的核心，它的内容直接驱动其它视图的开发。</a:t>
            </a:r>
            <a:endParaRPr lang="zh-CN" altLang="en-US" dirty="0">
              <a:solidFill>
                <a:srgbClr val="2E3740"/>
              </a:solidFill>
              <a:sym typeface="宋体" panose="02010600030101010101" pitchFamily="2" charset="-122"/>
            </a:endParaRPr>
          </a:p>
        </p:txBody>
      </p:sp>
      <p:grpSp>
        <p:nvGrpSpPr>
          <p:cNvPr id="3" name="组合 2"/>
          <p:cNvGrpSpPr/>
          <p:nvPr/>
        </p:nvGrpSpPr>
        <p:grpSpPr>
          <a:xfrm>
            <a:off x="9317055" y="3189535"/>
            <a:ext cx="2559871" cy="2936934"/>
            <a:chOff x="8764746" y="3884613"/>
            <a:chExt cx="2559871" cy="2936934"/>
          </a:xfrm>
        </p:grpSpPr>
        <p:sp>
          <p:nvSpPr>
            <p:cNvPr id="6149" name="任意多边形 21"/>
            <p:cNvSpPr>
              <a:spLocks noChangeArrowheads="1"/>
            </p:cNvSpPr>
            <p:nvPr/>
          </p:nvSpPr>
          <p:spPr bwMode="auto">
            <a:xfrm>
              <a:off x="8764746" y="3884613"/>
              <a:ext cx="2559871" cy="2936934"/>
            </a:xfrm>
            <a:custGeom>
              <a:avLst/>
              <a:gdLst>
                <a:gd name="T0" fmla="*/ 349128 w 1655146"/>
                <a:gd name="T1" fmla="*/ 0 h 1421730"/>
                <a:gd name="T2" fmla="*/ 2475669 w 1655146"/>
                <a:gd name="T3" fmla="*/ 0 h 1421730"/>
                <a:gd name="T4" fmla="*/ 2475669 w 1655146"/>
                <a:gd name="T5" fmla="*/ 2437793 h 1421730"/>
                <a:gd name="T6" fmla="*/ 349128 w 1655146"/>
                <a:gd name="T7" fmla="*/ 2437793 h 1421730"/>
                <a:gd name="T8" fmla="*/ 349128 w 1655146"/>
                <a:gd name="T9" fmla="*/ 1377875 h 1421730"/>
                <a:gd name="T10" fmla="*/ 0 w 1655146"/>
                <a:gd name="T11" fmla="*/ 1145741 h 1421730"/>
                <a:gd name="T12" fmla="*/ 349128 w 1655146"/>
                <a:gd name="T13" fmla="*/ 91360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9"/>
            <p:cNvSpPr>
              <a:spLocks noChangeArrowheads="1"/>
            </p:cNvSpPr>
            <p:nvPr/>
          </p:nvSpPr>
          <p:spPr bwMode="auto">
            <a:xfrm>
              <a:off x="9210675" y="3959225"/>
              <a:ext cx="19637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用户</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设计者</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实现者</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测试者</a:t>
              </a:r>
              <a:endParaRPr lang="en-US" altLang="zh-CN" sz="2400" dirty="0">
                <a:solidFill>
                  <a:schemeClr val="bg1"/>
                </a:solidFill>
                <a:sym typeface="宋体" panose="02010600030101010101" pitchFamily="2" charset="-122"/>
              </a:endParaRPr>
            </a:p>
          </p:txBody>
        </p:sp>
      </p:grpSp>
      <p:grpSp>
        <p:nvGrpSpPr>
          <p:cNvPr id="2" name="组合 1"/>
          <p:cNvGrpSpPr/>
          <p:nvPr/>
        </p:nvGrpSpPr>
        <p:grpSpPr>
          <a:xfrm>
            <a:off x="9635554" y="815183"/>
            <a:ext cx="2241372" cy="2039142"/>
            <a:chOff x="8772525" y="1566863"/>
            <a:chExt cx="2241372" cy="1576680"/>
          </a:xfrm>
        </p:grpSpPr>
        <p:sp>
          <p:nvSpPr>
            <p:cNvPr id="6154" name="任意多边形 18"/>
            <p:cNvSpPr>
              <a:spLocks noChangeArrowheads="1"/>
            </p:cNvSpPr>
            <p:nvPr/>
          </p:nvSpPr>
          <p:spPr bwMode="auto">
            <a:xfrm>
              <a:off x="8772525" y="1566863"/>
              <a:ext cx="2241372" cy="1576680"/>
            </a:xfrm>
            <a:custGeom>
              <a:avLst/>
              <a:gdLst>
                <a:gd name="T0" fmla="*/ 328084 w 1635692"/>
                <a:gd name="T1" fmla="*/ 0 h 1421730"/>
                <a:gd name="T2" fmla="*/ 2508122 w 1635692"/>
                <a:gd name="T3" fmla="*/ 0 h 1421730"/>
                <a:gd name="T4" fmla="*/ 2508122 w 1635692"/>
                <a:gd name="T5" fmla="*/ 1023363 h 1421730"/>
                <a:gd name="T6" fmla="*/ 328084 w 1635692"/>
                <a:gd name="T7" fmla="*/ 1023363 h 1421730"/>
                <a:gd name="T8" fmla="*/ 328084 w 1635692"/>
                <a:gd name="T9" fmla="*/ 567814 h 1421730"/>
                <a:gd name="T10" fmla="*/ 0 w 1635692"/>
                <a:gd name="T11" fmla="*/ 603261 h 1421730"/>
                <a:gd name="T12" fmla="*/ 325409 w 1635692"/>
                <a:gd name="T13" fmla="*/ 359162 h 1421730"/>
                <a:gd name="T14" fmla="*/ 328084 w 1635692"/>
                <a:gd name="T15" fmla="*/ 359947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5" name="矩形 8"/>
            <p:cNvSpPr>
              <a:spLocks noChangeArrowheads="1"/>
            </p:cNvSpPr>
            <p:nvPr/>
          </p:nvSpPr>
          <p:spPr bwMode="auto">
            <a:xfrm>
              <a:off x="9205913" y="1576388"/>
              <a:ext cx="1807984" cy="135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rgbClr val="EFE9EB"/>
                  </a:solidFill>
                  <a:sym typeface="宋体" panose="02010600030101010101" pitchFamily="2" charset="-122"/>
                </a:rPr>
                <a:t>常用图形</a:t>
              </a:r>
              <a:endParaRPr lang="en-US" altLang="zh-CN" sz="2400"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用例图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sp>
        <p:nvSpPr>
          <p:cNvPr id="19"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6869698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5587643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8201" name="矩形 7"/>
          <p:cNvSpPr>
            <a:spLocks noChangeArrowheads="1"/>
          </p:cNvSpPr>
          <p:nvPr/>
        </p:nvSpPr>
        <p:spPr bwMode="auto">
          <a:xfrm>
            <a:off x="498524" y="1658427"/>
            <a:ext cx="6898184"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smtClean="0">
                <a:solidFill>
                  <a:srgbClr val="2E3740"/>
                </a:solidFill>
                <a:sym typeface="宋体" panose="02010600030101010101" pitchFamily="2" charset="-122"/>
              </a:rPr>
              <a:t>设计视图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smtClean="0">
                <a:latin typeface="Arial" panose="020B0604020202020204" pitchFamily="34" charset="0"/>
              </a:rPr>
              <a:t>设计</a:t>
            </a:r>
            <a:r>
              <a:rPr lang="zh-CN" altLang="en-US" dirty="0">
                <a:latin typeface="Arial" panose="020B0604020202020204" pitchFamily="34" charset="0"/>
              </a:rPr>
              <a:t>视图包含了类、接口和协作，它们形成了问题及其解决方案的词汇。这种视图主要支持系统的功能需求，即系统应该提供给最终用户的服务。</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120188" y="635282"/>
            <a:ext cx="2481352" cy="2046289"/>
            <a:chOff x="8481174" y="1552574"/>
            <a:chExt cx="2481352" cy="2046289"/>
          </a:xfrm>
        </p:grpSpPr>
        <p:sp>
          <p:nvSpPr>
            <p:cNvPr id="8198" name="任意多边形 18"/>
            <p:cNvSpPr>
              <a:spLocks noChangeArrowheads="1"/>
            </p:cNvSpPr>
            <p:nvPr/>
          </p:nvSpPr>
          <p:spPr bwMode="auto">
            <a:xfrm>
              <a:off x="8481174" y="1552574"/>
              <a:ext cx="2481352" cy="2046289"/>
            </a:xfrm>
            <a:custGeom>
              <a:avLst/>
              <a:gdLst>
                <a:gd name="T0" fmla="*/ 287860 w 1635692"/>
                <a:gd name="T1" fmla="*/ 0 h 1421730"/>
                <a:gd name="T2" fmla="*/ 2200615 w 1635692"/>
                <a:gd name="T3" fmla="*/ 0 h 1421730"/>
                <a:gd name="T4" fmla="*/ 2200615 w 1635692"/>
                <a:gd name="T5" fmla="*/ 1495756 h 1421730"/>
                <a:gd name="T6" fmla="*/ 287860 w 1635692"/>
                <a:gd name="T7" fmla="*/ 1495756 h 1421730"/>
                <a:gd name="T8" fmla="*/ 287860 w 1635692"/>
                <a:gd name="T9" fmla="*/ 829921 h 1421730"/>
                <a:gd name="T10" fmla="*/ 0 w 1635692"/>
                <a:gd name="T11" fmla="*/ 881731 h 1421730"/>
                <a:gd name="T12" fmla="*/ 285513 w 1635692"/>
                <a:gd name="T13" fmla="*/ 524954 h 1421730"/>
                <a:gd name="T14" fmla="*/ 287860 w 1635692"/>
                <a:gd name="T15" fmla="*/ 526101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202" name="矩形 8"/>
            <p:cNvSpPr>
              <a:spLocks noChangeArrowheads="1"/>
            </p:cNvSpPr>
            <p:nvPr/>
          </p:nvSpPr>
          <p:spPr bwMode="auto">
            <a:xfrm>
              <a:off x="9123362" y="1582738"/>
              <a:ext cx="172164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用例图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grpSp>
        <p:nvGrpSpPr>
          <p:cNvPr id="3" name="组合 2"/>
          <p:cNvGrpSpPr/>
          <p:nvPr/>
        </p:nvGrpSpPr>
        <p:grpSpPr>
          <a:xfrm>
            <a:off x="9467497" y="3825154"/>
            <a:ext cx="2311400" cy="1765438"/>
            <a:chOff x="8772525" y="3925888"/>
            <a:chExt cx="2311400" cy="1765438"/>
          </a:xfrm>
        </p:grpSpPr>
        <p:sp>
          <p:nvSpPr>
            <p:cNvPr id="8197" name="任意多边形 21"/>
            <p:cNvSpPr>
              <a:spLocks noChangeArrowheads="1"/>
            </p:cNvSpPr>
            <p:nvPr/>
          </p:nvSpPr>
          <p:spPr bwMode="auto">
            <a:xfrm>
              <a:off x="8772525" y="3925888"/>
              <a:ext cx="2148904" cy="1765438"/>
            </a:xfrm>
            <a:custGeom>
              <a:avLst/>
              <a:gdLst>
                <a:gd name="T0" fmla="*/ 306323 w 1655146"/>
                <a:gd name="T1" fmla="*/ 0 h 1421730"/>
                <a:gd name="T2" fmla="*/ 2172139 w 1655146"/>
                <a:gd name="T3" fmla="*/ 0 h 1421730"/>
                <a:gd name="T4" fmla="*/ 2172139 w 1655146"/>
                <a:gd name="T5" fmla="*/ 1415323 h 1421730"/>
                <a:gd name="T6" fmla="*/ 306323 w 1655146"/>
                <a:gd name="T7" fmla="*/ 1415323 h 1421730"/>
                <a:gd name="T8" fmla="*/ 306323 w 1655146"/>
                <a:gd name="T9" fmla="*/ 799959 h 1421730"/>
                <a:gd name="T10" fmla="*/ 0 w 1655146"/>
                <a:gd name="T11" fmla="*/ 665188 h 1421730"/>
                <a:gd name="T12" fmla="*/ 306323 w 1655146"/>
                <a:gd name="T13" fmla="*/ 53041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203" name="矩形 9"/>
            <p:cNvSpPr>
              <a:spLocks noChangeArrowheads="1"/>
            </p:cNvSpPr>
            <p:nvPr/>
          </p:nvSpPr>
          <p:spPr bwMode="auto">
            <a:xfrm>
              <a:off x="9120188" y="3937000"/>
              <a:ext cx="19637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设计人员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p:txBody>
        </p:sp>
      </p:grpSp>
      <p:sp>
        <p:nvSpPr>
          <p:cNvPr id="17" name="Freeform 44"/>
          <p:cNvSpPr>
            <a:spLocks noChangeArrowheads="1"/>
          </p:cNvSpPr>
          <p:nvPr/>
        </p:nvSpPr>
        <p:spPr bwMode="auto">
          <a:xfrm flipH="1">
            <a:off x="8074155" y="2681571"/>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8" name="直接连接符 6"/>
          <p:cNvSpPr>
            <a:spLocks noChangeShapeType="1"/>
          </p:cNvSpPr>
          <p:nvPr/>
        </p:nvSpPr>
        <p:spPr bwMode="auto">
          <a:xfrm rot="16200000" flipV="1">
            <a:off x="6747877" y="3403884"/>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649770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2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10593462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5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248" name="矩形 7"/>
          <p:cNvSpPr>
            <a:spLocks noChangeArrowheads="1"/>
          </p:cNvSpPr>
          <p:nvPr/>
        </p:nvSpPr>
        <p:spPr bwMode="auto">
          <a:xfrm>
            <a:off x="735714" y="1186822"/>
            <a:ext cx="683309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smtClean="0">
                <a:solidFill>
                  <a:srgbClr val="2E3740"/>
                </a:solidFill>
                <a:sym typeface="宋体" panose="02010600030101010101" pitchFamily="2" charset="-122"/>
              </a:rPr>
              <a:t>交互视图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sz="1400" dirty="0">
                <a:latin typeface="Arial" panose="020B0604020202020204" pitchFamily="34" charset="0"/>
              </a:rPr>
              <a:t>        </a:t>
            </a:r>
            <a:r>
              <a:rPr lang="zh-CN" altLang="en-US" dirty="0">
                <a:latin typeface="Arial" panose="020B0604020202020204" pitchFamily="34" charset="0"/>
              </a:rPr>
              <a:t>交互视图也称为动态视图、进程视图，其描述了执行系统功能的各个角色之间相互传递信息的顺序关系。交互视图显示跨越了多个对象的系统控制流程。主要是从资源的有效利用、代码的并行执行以及系统环境中异步事件的处理。</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263062" y="776725"/>
            <a:ext cx="2354387" cy="2400657"/>
            <a:chOff x="8772525" y="1371600"/>
            <a:chExt cx="2354387" cy="2400657"/>
          </a:xfrm>
        </p:grpSpPr>
        <p:sp>
          <p:nvSpPr>
            <p:cNvPr id="10245" name="任意多边形 18"/>
            <p:cNvSpPr>
              <a:spLocks noChangeArrowheads="1"/>
            </p:cNvSpPr>
            <p:nvPr/>
          </p:nvSpPr>
          <p:spPr bwMode="auto">
            <a:xfrm>
              <a:off x="8772525" y="1411287"/>
              <a:ext cx="2354387" cy="2360969"/>
            </a:xfrm>
            <a:custGeom>
              <a:avLst/>
              <a:gdLst>
                <a:gd name="T0" fmla="*/ 292601 w 1635692"/>
                <a:gd name="T1" fmla="*/ 0 h 1421730"/>
                <a:gd name="T2" fmla="*/ 2236860 w 1635692"/>
                <a:gd name="T3" fmla="*/ 0 h 1421730"/>
                <a:gd name="T4" fmla="*/ 2236860 w 1635692"/>
                <a:gd name="T5" fmla="*/ 1655608 h 1421730"/>
                <a:gd name="T6" fmla="*/ 292601 w 1635692"/>
                <a:gd name="T7" fmla="*/ 1655608 h 1421730"/>
                <a:gd name="T8" fmla="*/ 292601 w 1635692"/>
                <a:gd name="T9" fmla="*/ 918615 h 1421730"/>
                <a:gd name="T10" fmla="*/ 0 w 1635692"/>
                <a:gd name="T11" fmla="*/ 975962 h 1421730"/>
                <a:gd name="T12" fmla="*/ 290215 w 1635692"/>
                <a:gd name="T13" fmla="*/ 581056 h 1421730"/>
                <a:gd name="T14" fmla="*/ 292601 w 1635692"/>
                <a:gd name="T15" fmla="*/ 58232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8"/>
            <p:cNvSpPr>
              <a:spLocks noChangeArrowheads="1"/>
            </p:cNvSpPr>
            <p:nvPr/>
          </p:nvSpPr>
          <p:spPr bwMode="auto">
            <a:xfrm>
              <a:off x="9075738" y="1371600"/>
              <a:ext cx="179432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状态机图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时序图</a:t>
              </a:r>
            </a:p>
          </p:txBody>
        </p:sp>
      </p:grpSp>
      <p:grpSp>
        <p:nvGrpSpPr>
          <p:cNvPr id="3" name="组合 2"/>
          <p:cNvGrpSpPr/>
          <p:nvPr/>
        </p:nvGrpSpPr>
        <p:grpSpPr>
          <a:xfrm>
            <a:off x="9263062" y="3996148"/>
            <a:ext cx="2588070" cy="2024829"/>
            <a:chOff x="8772525" y="4016375"/>
            <a:chExt cx="2588070" cy="2024829"/>
          </a:xfrm>
        </p:grpSpPr>
        <p:sp>
          <p:nvSpPr>
            <p:cNvPr id="10250" name="任意多边形 21"/>
            <p:cNvSpPr>
              <a:spLocks noChangeArrowheads="1"/>
            </p:cNvSpPr>
            <p:nvPr/>
          </p:nvSpPr>
          <p:spPr bwMode="auto">
            <a:xfrm>
              <a:off x="8772525" y="4040188"/>
              <a:ext cx="2426306" cy="2001016"/>
            </a:xfrm>
            <a:custGeom>
              <a:avLst/>
              <a:gdLst>
                <a:gd name="T0" fmla="*/ 311369 w 1655146"/>
                <a:gd name="T1" fmla="*/ 0 h 1421730"/>
                <a:gd name="T2" fmla="*/ 2207917 w 1655146"/>
                <a:gd name="T3" fmla="*/ 0 h 1421730"/>
                <a:gd name="T4" fmla="*/ 2207917 w 1655146"/>
                <a:gd name="T5" fmla="*/ 1119896 h 1421730"/>
                <a:gd name="T6" fmla="*/ 311369 w 1655146"/>
                <a:gd name="T7" fmla="*/ 1119896 h 1421730"/>
                <a:gd name="T8" fmla="*/ 311369 w 1655146"/>
                <a:gd name="T9" fmla="*/ 632980 h 1421730"/>
                <a:gd name="T10" fmla="*/ 0 w 1655146"/>
                <a:gd name="T11" fmla="*/ 526341 h 1421730"/>
                <a:gd name="T12" fmla="*/ 311369 w 1655146"/>
                <a:gd name="T13" fmla="*/ 41970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51" name="矩形 9"/>
            <p:cNvSpPr>
              <a:spLocks noChangeArrowheads="1"/>
            </p:cNvSpPr>
            <p:nvPr/>
          </p:nvSpPr>
          <p:spPr bwMode="auto">
            <a:xfrm>
              <a:off x="9075738" y="4016375"/>
              <a:ext cx="228485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系统集成人员</a:t>
              </a:r>
              <a:endParaRPr lang="en-US" altLang="zh-CN" sz="2400" dirty="0">
                <a:solidFill>
                  <a:schemeClr val="bg1"/>
                </a:solidFill>
                <a:sym typeface="宋体" panose="02010600030101010101" pitchFamily="2" charset="-122"/>
              </a:endParaRPr>
            </a:p>
          </p:txBody>
        </p:sp>
      </p:grpSp>
      <p:sp>
        <p:nvSpPr>
          <p:cNvPr id="20" name="Freeform 44"/>
          <p:cNvSpPr>
            <a:spLocks noChangeArrowheads="1"/>
          </p:cNvSpPr>
          <p:nvPr/>
        </p:nvSpPr>
        <p:spPr bwMode="auto">
          <a:xfrm flipH="1">
            <a:off x="8074155" y="2681571"/>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1" name="直接连接符 6"/>
          <p:cNvSpPr>
            <a:spLocks noChangeShapeType="1"/>
          </p:cNvSpPr>
          <p:nvPr/>
        </p:nvSpPr>
        <p:spPr bwMode="auto">
          <a:xfrm rot="16200000" flipV="1">
            <a:off x="6747877" y="3403884"/>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2710306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1268" name="Group 4"/>
          <p:cNvGrpSpPr>
            <a:grpSpLocks/>
          </p:cNvGrpSpPr>
          <p:nvPr/>
        </p:nvGrpSpPr>
        <p:grpSpPr bwMode="auto">
          <a:xfrm>
            <a:off x="0" y="6734175"/>
            <a:ext cx="12192000" cy="138113"/>
            <a:chOff x="0" y="0"/>
            <a:chExt cx="12231884" cy="334101"/>
          </a:xfrm>
        </p:grpSpPr>
        <p:sp>
          <p:nvSpPr>
            <p:cNvPr id="1127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26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10582219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2297" name="矩形 7"/>
          <p:cNvSpPr>
            <a:spLocks noChangeArrowheads="1"/>
          </p:cNvSpPr>
          <p:nvPr/>
        </p:nvSpPr>
        <p:spPr bwMode="auto">
          <a:xfrm>
            <a:off x="510391" y="1448602"/>
            <a:ext cx="6802866"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smtClean="0">
                <a:solidFill>
                  <a:srgbClr val="2E3740"/>
                </a:solidFill>
                <a:sym typeface="宋体" panose="02010600030101010101" pitchFamily="2" charset="-122"/>
              </a:rPr>
              <a:t>实现视图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rPr>
              <a:t>      </a:t>
            </a:r>
            <a:r>
              <a:rPr lang="en-US" altLang="zh-CN" sz="1600" dirty="0">
                <a:latin typeface="Arial" panose="020B0604020202020204" pitchFamily="34" charset="0"/>
              </a:rPr>
              <a:t> </a:t>
            </a:r>
            <a:r>
              <a:rPr lang="zh-CN" altLang="en-US" dirty="0">
                <a:latin typeface="Arial" panose="020B0604020202020204" pitchFamily="34" charset="0"/>
              </a:rPr>
              <a:t>实现视图包含了用于装配与发布物理系统的制品。这种视图主要针对系统发布的配置管理，它由一些独立的文件组成；这些文件可以用各种方法装配，以产生运行系统。它同时也关注从逻辑的类和构件到物理制品的映射</a:t>
            </a:r>
            <a:r>
              <a:rPr lang="zh-CN" altLang="en-US" sz="1600" dirty="0">
                <a:latin typeface="Arial" panose="020B0604020202020204" pitchFamily="34" charset="0"/>
              </a:rPr>
              <a:t>。</a:t>
            </a:r>
            <a:endParaRPr lang="zh-CN" altLang="en-US" sz="1600" dirty="0">
              <a:solidFill>
                <a:srgbClr val="2E3740"/>
              </a:solidFill>
              <a:sym typeface="宋体" panose="02010600030101010101" pitchFamily="2" charset="-122"/>
            </a:endParaRPr>
          </a:p>
        </p:txBody>
      </p:sp>
      <p:grpSp>
        <p:nvGrpSpPr>
          <p:cNvPr id="2" name="组合 1"/>
          <p:cNvGrpSpPr/>
          <p:nvPr/>
        </p:nvGrpSpPr>
        <p:grpSpPr>
          <a:xfrm>
            <a:off x="9263062" y="481995"/>
            <a:ext cx="2386797" cy="2959418"/>
            <a:chOff x="8770937" y="1314450"/>
            <a:chExt cx="2386797" cy="2959418"/>
          </a:xfrm>
        </p:grpSpPr>
        <p:sp>
          <p:nvSpPr>
            <p:cNvPr id="12294" name="任意多边形 18"/>
            <p:cNvSpPr>
              <a:spLocks noChangeArrowheads="1"/>
            </p:cNvSpPr>
            <p:nvPr/>
          </p:nvSpPr>
          <p:spPr bwMode="auto">
            <a:xfrm>
              <a:off x="8770937" y="1314450"/>
              <a:ext cx="2386797" cy="2959418"/>
            </a:xfrm>
            <a:custGeom>
              <a:avLst/>
              <a:gdLst>
                <a:gd name="T0" fmla="*/ 303553 w 1635692"/>
                <a:gd name="T1" fmla="*/ 0 h 1421730"/>
                <a:gd name="T2" fmla="*/ 2320590 w 1635692"/>
                <a:gd name="T3" fmla="*/ 0 h 1421730"/>
                <a:gd name="T4" fmla="*/ 2320590 w 1635692"/>
                <a:gd name="T5" fmla="*/ 2301160 h 1421730"/>
                <a:gd name="T6" fmla="*/ 303553 w 1635692"/>
                <a:gd name="T7" fmla="*/ 2301160 h 1421730"/>
                <a:gd name="T8" fmla="*/ 303553 w 1635692"/>
                <a:gd name="T9" fmla="*/ 1276800 h 1421730"/>
                <a:gd name="T10" fmla="*/ 0 w 1635692"/>
                <a:gd name="T11" fmla="*/ 1356506 h 1421730"/>
                <a:gd name="T12" fmla="*/ 301079 w 1635692"/>
                <a:gd name="T13" fmla="*/ 807622 h 1421730"/>
                <a:gd name="T14" fmla="*/ 303553 w 1635692"/>
                <a:gd name="T15" fmla="*/ 80938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8" name="矩形 8"/>
            <p:cNvSpPr>
              <a:spLocks noChangeArrowheads="1"/>
            </p:cNvSpPr>
            <p:nvPr/>
          </p:nvSpPr>
          <p:spPr bwMode="auto">
            <a:xfrm>
              <a:off x="9056688" y="1319213"/>
              <a:ext cx="180975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构件图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交互图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状态图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grpSp>
        <p:nvGrpSpPr>
          <p:cNvPr id="3" name="组合 2"/>
          <p:cNvGrpSpPr/>
          <p:nvPr/>
        </p:nvGrpSpPr>
        <p:grpSpPr>
          <a:xfrm>
            <a:off x="9400372" y="4183309"/>
            <a:ext cx="2249487" cy="1358286"/>
            <a:chOff x="8770938" y="4068763"/>
            <a:chExt cx="2249487" cy="1358286"/>
          </a:xfrm>
        </p:grpSpPr>
        <p:sp>
          <p:nvSpPr>
            <p:cNvPr id="12293" name="任意多边形 21"/>
            <p:cNvSpPr>
              <a:spLocks noChangeArrowheads="1"/>
            </p:cNvSpPr>
            <p:nvPr/>
          </p:nvSpPr>
          <p:spPr bwMode="auto">
            <a:xfrm>
              <a:off x="8770938" y="4068763"/>
              <a:ext cx="1949450" cy="1358286"/>
            </a:xfrm>
            <a:custGeom>
              <a:avLst/>
              <a:gdLst>
                <a:gd name="T0" fmla="*/ 323024 w 1655146"/>
                <a:gd name="T1" fmla="*/ 0 h 1421730"/>
                <a:gd name="T2" fmla="*/ 2290563 w 1655146"/>
                <a:gd name="T3" fmla="*/ 0 h 1421730"/>
                <a:gd name="T4" fmla="*/ 2290563 w 1655146"/>
                <a:gd name="T5" fmla="*/ 619387 h 1421730"/>
                <a:gd name="T6" fmla="*/ 323024 w 1655146"/>
                <a:gd name="T7" fmla="*/ 619387 h 1421730"/>
                <a:gd name="T8" fmla="*/ 323024 w 1655146"/>
                <a:gd name="T9" fmla="*/ 350086 h 1421730"/>
                <a:gd name="T10" fmla="*/ 0 w 1655146"/>
                <a:gd name="T11" fmla="*/ 291106 h 1421730"/>
                <a:gd name="T12" fmla="*/ 323024 w 1655146"/>
                <a:gd name="T13" fmla="*/ 232126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9" name="矩形 9"/>
            <p:cNvSpPr>
              <a:spLocks noChangeArrowheads="1"/>
            </p:cNvSpPr>
            <p:nvPr/>
          </p:nvSpPr>
          <p:spPr bwMode="auto">
            <a:xfrm>
              <a:off x="9056688" y="4137025"/>
              <a:ext cx="1963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p:txBody>
        </p:sp>
      </p:grpSp>
      <p:sp>
        <p:nvSpPr>
          <p:cNvPr id="19" name="Freeform 44"/>
          <p:cNvSpPr>
            <a:spLocks noChangeArrowheads="1"/>
          </p:cNvSpPr>
          <p:nvPr/>
        </p:nvSpPr>
        <p:spPr bwMode="auto">
          <a:xfrm flipH="1">
            <a:off x="7827519" y="271910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0" name="直接连接符 6"/>
          <p:cNvSpPr>
            <a:spLocks noChangeShapeType="1"/>
          </p:cNvSpPr>
          <p:nvPr/>
        </p:nvSpPr>
        <p:spPr bwMode="auto">
          <a:xfrm rot="16200000" flipV="1">
            <a:off x="6501241" y="344141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6480594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3316" name="Group 4"/>
          <p:cNvGrpSpPr>
            <a:grpSpLocks/>
          </p:cNvGrpSpPr>
          <p:nvPr/>
        </p:nvGrpSpPr>
        <p:grpSpPr bwMode="auto">
          <a:xfrm>
            <a:off x="0" y="6734175"/>
            <a:ext cx="12192000" cy="138113"/>
            <a:chOff x="0" y="0"/>
            <a:chExt cx="12231884" cy="334101"/>
          </a:xfrm>
        </p:grpSpPr>
        <p:sp>
          <p:nvSpPr>
            <p:cNvPr id="1331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1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317"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1614289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4340" name="Group 4"/>
          <p:cNvGrpSpPr>
            <a:grpSpLocks/>
          </p:cNvGrpSpPr>
          <p:nvPr/>
        </p:nvGrpSpPr>
        <p:grpSpPr bwMode="auto">
          <a:xfrm>
            <a:off x="0" y="6734175"/>
            <a:ext cx="12192000" cy="138113"/>
            <a:chOff x="0" y="0"/>
            <a:chExt cx="12231884" cy="334101"/>
          </a:xfrm>
        </p:grpSpPr>
        <p:sp>
          <p:nvSpPr>
            <p:cNvPr id="1434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4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345" name="矩形 7"/>
          <p:cNvSpPr>
            <a:spLocks noChangeArrowheads="1"/>
          </p:cNvSpPr>
          <p:nvPr/>
        </p:nvSpPr>
        <p:spPr bwMode="auto">
          <a:xfrm>
            <a:off x="501650" y="1949381"/>
            <a:ext cx="665143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smtClean="0">
                <a:solidFill>
                  <a:srgbClr val="2E3740"/>
                </a:solidFill>
                <a:sym typeface="宋体" panose="02010600030101010101" pitchFamily="2" charset="-122"/>
              </a:rPr>
              <a:t>部署视图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rPr>
              <a:t>       </a:t>
            </a:r>
            <a:r>
              <a:rPr lang="zh-CN" altLang="en-US" dirty="0">
                <a:latin typeface="Arial" panose="020B0604020202020204" pitchFamily="34" charset="0"/>
              </a:rPr>
              <a:t>部署视图包含了形成系统硬件拓扑结构的结点。这种视图主要描述组成物理系统的部件的分布、交付和安装。同时，配置视图还允许评估分配结果和资源分配。</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358152" y="1027837"/>
            <a:ext cx="2241372" cy="1922601"/>
            <a:chOff x="8772525" y="1550988"/>
            <a:chExt cx="2241372" cy="1922601"/>
          </a:xfrm>
        </p:grpSpPr>
        <p:sp>
          <p:nvSpPr>
            <p:cNvPr id="14342" name="任意多边形 18"/>
            <p:cNvSpPr>
              <a:spLocks noChangeArrowheads="1"/>
            </p:cNvSpPr>
            <p:nvPr/>
          </p:nvSpPr>
          <p:spPr bwMode="auto">
            <a:xfrm>
              <a:off x="8772525" y="1550988"/>
              <a:ext cx="2241372" cy="1843088"/>
            </a:xfrm>
            <a:custGeom>
              <a:avLst/>
              <a:gdLst>
                <a:gd name="T0" fmla="*/ 350556 w 1635692"/>
                <a:gd name="T1" fmla="*/ 0 h 1421730"/>
                <a:gd name="T2" fmla="*/ 2679916 w 1635692"/>
                <a:gd name="T3" fmla="*/ 0 h 1421730"/>
                <a:gd name="T4" fmla="*/ 2679916 w 1635692"/>
                <a:gd name="T5" fmla="*/ 1041614 h 1421730"/>
                <a:gd name="T6" fmla="*/ 350556 w 1635692"/>
                <a:gd name="T7" fmla="*/ 1041614 h 1421730"/>
                <a:gd name="T8" fmla="*/ 350556 w 1635692"/>
                <a:gd name="T9" fmla="*/ 577940 h 1421730"/>
                <a:gd name="T10" fmla="*/ 0 w 1635692"/>
                <a:gd name="T11" fmla="*/ 614020 h 1421730"/>
                <a:gd name="T12" fmla="*/ 347698 w 1635692"/>
                <a:gd name="T13" fmla="*/ 365568 h 1421730"/>
                <a:gd name="T14" fmla="*/ 350556 w 1635692"/>
                <a:gd name="T15" fmla="*/ 366366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6" name="矩形 8"/>
            <p:cNvSpPr>
              <a:spLocks noChangeArrowheads="1"/>
            </p:cNvSpPr>
            <p:nvPr/>
          </p:nvSpPr>
          <p:spPr bwMode="auto">
            <a:xfrm>
              <a:off x="9123363" y="1719263"/>
              <a:ext cx="16748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配置图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endParaRPr lang="zh-CN" altLang="en-US" sz="2000" dirty="0">
                <a:solidFill>
                  <a:srgbClr val="EFE9EB"/>
                </a:solidFill>
                <a:sym typeface="宋体" panose="02010600030101010101" pitchFamily="2" charset="-122"/>
              </a:endParaRPr>
            </a:p>
          </p:txBody>
        </p:sp>
      </p:grpSp>
      <p:grpSp>
        <p:nvGrpSpPr>
          <p:cNvPr id="3" name="组合 2"/>
          <p:cNvGrpSpPr/>
          <p:nvPr/>
        </p:nvGrpSpPr>
        <p:grpSpPr>
          <a:xfrm>
            <a:off x="9111572" y="3509398"/>
            <a:ext cx="2734531" cy="2671726"/>
            <a:chOff x="8721101" y="3589705"/>
            <a:chExt cx="2734531" cy="2671726"/>
          </a:xfrm>
        </p:grpSpPr>
        <p:sp>
          <p:nvSpPr>
            <p:cNvPr id="14341" name="任意多边形 21"/>
            <p:cNvSpPr>
              <a:spLocks noChangeArrowheads="1"/>
            </p:cNvSpPr>
            <p:nvPr/>
          </p:nvSpPr>
          <p:spPr bwMode="auto">
            <a:xfrm>
              <a:off x="8721101" y="3589705"/>
              <a:ext cx="2734531" cy="2671726"/>
            </a:xfrm>
            <a:custGeom>
              <a:avLst/>
              <a:gdLst>
                <a:gd name="T0" fmla="*/ 373042 w 1655146"/>
                <a:gd name="T1" fmla="*/ 0 h 1421730"/>
                <a:gd name="T2" fmla="*/ 2645240 w 1655146"/>
                <a:gd name="T3" fmla="*/ 0 h 1421730"/>
                <a:gd name="T4" fmla="*/ 2645240 w 1655146"/>
                <a:gd name="T5" fmla="*/ 1827367 h 1421730"/>
                <a:gd name="T6" fmla="*/ 373042 w 1655146"/>
                <a:gd name="T7" fmla="*/ 1827367 h 1421730"/>
                <a:gd name="T8" fmla="*/ 373042 w 1655146"/>
                <a:gd name="T9" fmla="*/ 1032854 h 1421730"/>
                <a:gd name="T10" fmla="*/ 0 w 1655146"/>
                <a:gd name="T11" fmla="*/ 858846 h 1421730"/>
                <a:gd name="T12" fmla="*/ 373042 w 1655146"/>
                <a:gd name="T13" fmla="*/ 684839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7" name="矩形 9"/>
            <p:cNvSpPr>
              <a:spLocks noChangeArrowheads="1"/>
            </p:cNvSpPr>
            <p:nvPr/>
          </p:nvSpPr>
          <p:spPr bwMode="auto">
            <a:xfrm>
              <a:off x="9190038" y="3614738"/>
              <a:ext cx="219376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chemeClr val="bg1"/>
                  </a:solidFill>
                  <a:sym typeface="宋体" panose="02010600030101010101" pitchFamily="2" charset="-122"/>
                </a:rPr>
                <a:t>适用对象</a:t>
              </a:r>
              <a:endParaRPr lang="en-US" altLang="zh-CN"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系统集成人员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测试人员</a:t>
              </a:r>
              <a:endParaRPr lang="en-US" altLang="zh-CN" sz="2400" dirty="0">
                <a:solidFill>
                  <a:schemeClr val="bg1"/>
                </a:solidFill>
                <a:sym typeface="宋体" panose="02010600030101010101" pitchFamily="2" charset="-122"/>
              </a:endParaRPr>
            </a:p>
          </p:txBody>
        </p:sp>
      </p:grpSp>
      <p:sp>
        <p:nvSpPr>
          <p:cNvPr id="19" name="Freeform 44"/>
          <p:cNvSpPr>
            <a:spLocks noChangeArrowheads="1"/>
          </p:cNvSpPr>
          <p:nvPr/>
        </p:nvSpPr>
        <p:spPr bwMode="auto">
          <a:xfrm flipH="1">
            <a:off x="7827519" y="271910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0" name="直接连接符 6"/>
          <p:cNvSpPr>
            <a:spLocks noChangeShapeType="1"/>
          </p:cNvSpPr>
          <p:nvPr/>
        </p:nvSpPr>
        <p:spPr bwMode="auto">
          <a:xfrm rot="16200000" flipV="1">
            <a:off x="6501241" y="344141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4200015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5364" name="Group 4"/>
          <p:cNvGrpSpPr>
            <a:grpSpLocks/>
          </p:cNvGrpSpPr>
          <p:nvPr/>
        </p:nvGrpSpPr>
        <p:grpSpPr bwMode="auto">
          <a:xfrm>
            <a:off x="0" y="6734175"/>
            <a:ext cx="12192000" cy="138113"/>
            <a:chOff x="0" y="0"/>
            <a:chExt cx="12231884" cy="334101"/>
          </a:xfrm>
        </p:grpSpPr>
        <p:sp>
          <p:nvSpPr>
            <p:cNvPr id="1536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7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5365"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758963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ED4989"/>
                </a:solidFill>
                <a:latin typeface="Calibri" panose="020F0502020204030204" pitchFamily="34" charset="0"/>
                <a:sym typeface="Calibri" panose="020F0502020204030204" pitchFamily="34" charset="0"/>
              </a:rPr>
              <a:t>06.</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06.3 </a:t>
            </a:r>
            <a:r>
              <a:rPr lang="zh-CN" altLang="en-US" sz="2800" dirty="0" smtClean="0"/>
              <a:t>构件图</a:t>
            </a:r>
            <a:endParaRPr lang="zh-CN" altLang="en-US" sz="2800" dirty="0"/>
          </a:p>
        </p:txBody>
      </p:sp>
      <p:sp>
        <p:nvSpPr>
          <p:cNvPr id="28" name="矩形 27"/>
          <p:cNvSpPr/>
          <p:nvPr/>
        </p:nvSpPr>
        <p:spPr>
          <a:xfrm rot="21244153">
            <a:off x="4931335" y="163501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06.2 </a:t>
            </a:r>
            <a:r>
              <a:rPr lang="zh-CN" altLang="en-US" sz="2800" dirty="0" smtClean="0"/>
              <a:t>对象图</a:t>
            </a:r>
            <a:endParaRPr lang="zh-CN" altLang="en-US" sz="2800" dirty="0"/>
          </a:p>
        </p:txBody>
      </p:sp>
      <p:sp>
        <p:nvSpPr>
          <p:cNvPr id="29" name="矩形 28"/>
          <p:cNvSpPr/>
          <p:nvPr/>
        </p:nvSpPr>
        <p:spPr>
          <a:xfrm rot="21244153">
            <a:off x="3773734" y="121434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06.1 </a:t>
            </a:r>
            <a:r>
              <a:rPr lang="zh-CN" altLang="en-US" sz="2800" dirty="0" smtClean="0"/>
              <a:t>类图</a:t>
            </a:r>
            <a:endParaRPr lang="zh-CN" altLang="en-US" sz="2800" dirty="0"/>
          </a:p>
        </p:txBody>
      </p:sp>
      <p:sp>
        <p:nvSpPr>
          <p:cNvPr id="30" name="矩形 29"/>
          <p:cNvSpPr/>
          <p:nvPr/>
        </p:nvSpPr>
        <p:spPr>
          <a:xfrm rot="21244153">
            <a:off x="5047591" y="270374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06.4 </a:t>
            </a:r>
            <a:r>
              <a:rPr lang="zh-CN" altLang="en-US" sz="2800" dirty="0" smtClean="0"/>
              <a:t>组合结构图</a:t>
            </a:r>
            <a:endParaRPr lang="zh-CN" altLang="en-US" sz="2800" dirty="0"/>
          </a:p>
        </p:txBody>
      </p:sp>
      <p:sp>
        <p:nvSpPr>
          <p:cNvPr id="34" name="矩形 33"/>
          <p:cNvSpPr/>
          <p:nvPr/>
        </p:nvSpPr>
        <p:spPr>
          <a:xfrm rot="21244153">
            <a:off x="4057316" y="4419650"/>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06.7 </a:t>
            </a:r>
            <a:r>
              <a:rPr lang="zh-CN" altLang="en-US" sz="2800" dirty="0" smtClean="0"/>
              <a:t>通信图</a:t>
            </a:r>
            <a:endParaRPr lang="zh-CN" altLang="en-US" sz="2800" dirty="0"/>
          </a:p>
        </p:txBody>
      </p:sp>
      <p:sp>
        <p:nvSpPr>
          <p:cNvPr id="35" name="矩形 34"/>
          <p:cNvSpPr/>
          <p:nvPr/>
        </p:nvSpPr>
        <p:spPr>
          <a:xfrm rot="21244153">
            <a:off x="5045802" y="377158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06.6 </a:t>
            </a:r>
            <a:r>
              <a:rPr lang="zh-CN" altLang="en-US" sz="2800" dirty="0" smtClean="0"/>
              <a:t>顺序图</a:t>
            </a:r>
            <a:endParaRPr lang="zh-CN" altLang="en-US" sz="2800" dirty="0"/>
          </a:p>
        </p:txBody>
      </p:sp>
      <p:sp>
        <p:nvSpPr>
          <p:cNvPr id="36" name="矩形 35"/>
          <p:cNvSpPr/>
          <p:nvPr/>
        </p:nvSpPr>
        <p:spPr>
          <a:xfrm rot="21244153">
            <a:off x="3888201" y="335090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06.5 </a:t>
            </a:r>
            <a:r>
              <a:rPr lang="zh-CN" altLang="en-US" sz="2800" dirty="0" smtClean="0"/>
              <a:t>用况图</a:t>
            </a:r>
            <a:endParaRPr lang="zh-CN" altLang="en-US" sz="2800" dirty="0"/>
          </a:p>
        </p:txBody>
      </p:sp>
      <p:sp>
        <p:nvSpPr>
          <p:cNvPr id="37" name="矩形 36"/>
          <p:cNvSpPr/>
          <p:nvPr/>
        </p:nvSpPr>
        <p:spPr>
          <a:xfrm rot="21244153">
            <a:off x="5162058" y="4840303"/>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06.8 </a:t>
            </a:r>
            <a:r>
              <a:rPr lang="zh-CN" altLang="en-US" sz="2800" dirty="0" smtClean="0"/>
              <a:t>状态图</a:t>
            </a:r>
            <a:endParaRPr lang="zh-CN" altLang="en-US" sz="2800" dirty="0"/>
          </a:p>
        </p:txBody>
      </p:sp>
    </p:spTree>
    <p:extLst>
      <p:ext uri="{BB962C8B-B14F-4D97-AF65-F5344CB8AC3E}">
        <p14:creationId xmlns:p14="http://schemas.microsoft.com/office/powerpoint/2010/main" val="9994877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6388" name="Group 4"/>
          <p:cNvGrpSpPr>
            <a:grpSpLocks/>
          </p:cNvGrpSpPr>
          <p:nvPr/>
        </p:nvGrpSpPr>
        <p:grpSpPr bwMode="auto">
          <a:xfrm>
            <a:off x="0" y="6734175"/>
            <a:ext cx="12192000" cy="138113"/>
            <a:chOff x="0" y="0"/>
            <a:chExt cx="12231884" cy="334101"/>
          </a:xfrm>
        </p:grpSpPr>
        <p:sp>
          <p:nvSpPr>
            <p:cNvPr id="164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638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6390" name="矩形 2"/>
          <p:cNvSpPr>
            <a:spLocks noChangeArrowheads="1"/>
          </p:cNvSpPr>
          <p:nvPr/>
        </p:nvSpPr>
        <p:spPr bwMode="auto">
          <a:xfrm>
            <a:off x="2738438" y="2109788"/>
            <a:ext cx="2487612" cy="1319212"/>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设计视图</a:t>
            </a:r>
          </a:p>
        </p:txBody>
      </p:sp>
      <p:sp>
        <p:nvSpPr>
          <p:cNvPr id="16391" name="矩形 15"/>
          <p:cNvSpPr>
            <a:spLocks noChangeArrowheads="1"/>
          </p:cNvSpPr>
          <p:nvPr/>
        </p:nvSpPr>
        <p:spPr bwMode="auto">
          <a:xfrm>
            <a:off x="6630988" y="3756025"/>
            <a:ext cx="2489200" cy="1319213"/>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部署视图</a:t>
            </a:r>
          </a:p>
        </p:txBody>
      </p:sp>
      <p:sp>
        <p:nvSpPr>
          <p:cNvPr id="16392" name="矩形 16"/>
          <p:cNvSpPr>
            <a:spLocks noChangeArrowheads="1"/>
          </p:cNvSpPr>
          <p:nvPr/>
        </p:nvSpPr>
        <p:spPr bwMode="auto">
          <a:xfrm>
            <a:off x="2738438" y="3762375"/>
            <a:ext cx="2487612" cy="1319213"/>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交互视图</a:t>
            </a:r>
          </a:p>
        </p:txBody>
      </p:sp>
      <p:sp>
        <p:nvSpPr>
          <p:cNvPr id="16393" name="矩形 17"/>
          <p:cNvSpPr>
            <a:spLocks noChangeArrowheads="1"/>
          </p:cNvSpPr>
          <p:nvPr/>
        </p:nvSpPr>
        <p:spPr bwMode="auto">
          <a:xfrm>
            <a:off x="6630988" y="2103438"/>
            <a:ext cx="2489200" cy="1319212"/>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实现视图</a:t>
            </a:r>
          </a:p>
        </p:txBody>
      </p:sp>
      <p:sp>
        <p:nvSpPr>
          <p:cNvPr id="16394" name="椭圆 1"/>
          <p:cNvSpPr>
            <a:spLocks noChangeArrowheads="1"/>
          </p:cNvSpPr>
          <p:nvPr/>
        </p:nvSpPr>
        <p:spPr bwMode="auto">
          <a:xfrm>
            <a:off x="4656138" y="2595563"/>
            <a:ext cx="2792412" cy="1666875"/>
          </a:xfrm>
          <a:prstGeom prst="ellipse">
            <a:avLst/>
          </a:prstGeom>
          <a:solidFill>
            <a:srgbClr val="26B7CC"/>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400" b="1">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用例视图</a:t>
            </a:r>
            <a:endParaRPr lang="en-US" altLang="zh-CN" sz="2400" b="1">
              <a:latin typeface="Arial" panose="020B0604020202020204" pitchFamily="34" charset="0"/>
            </a:endParaRPr>
          </a:p>
        </p:txBody>
      </p:sp>
      <p:sp>
        <p:nvSpPr>
          <p:cNvPr id="16395" name="椭圆 3"/>
          <p:cNvSpPr>
            <a:spLocks noChangeArrowheads="1"/>
          </p:cNvSpPr>
          <p:nvPr/>
        </p:nvSpPr>
        <p:spPr bwMode="auto">
          <a:xfrm>
            <a:off x="833438" y="1566863"/>
            <a:ext cx="1714500" cy="11604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词汇</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功能</a:t>
            </a:r>
          </a:p>
        </p:txBody>
      </p:sp>
      <p:sp>
        <p:nvSpPr>
          <p:cNvPr id="16396" name="椭圆 19"/>
          <p:cNvSpPr>
            <a:spLocks noChangeArrowheads="1"/>
          </p:cNvSpPr>
          <p:nvPr/>
        </p:nvSpPr>
        <p:spPr bwMode="auto">
          <a:xfrm>
            <a:off x="833438" y="4349750"/>
            <a:ext cx="171450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性能</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可伸缩性</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吞吐量</a:t>
            </a:r>
          </a:p>
        </p:txBody>
      </p:sp>
      <p:sp>
        <p:nvSpPr>
          <p:cNvPr id="16397" name="椭圆 20"/>
          <p:cNvSpPr>
            <a:spLocks noChangeArrowheads="1"/>
          </p:cNvSpPr>
          <p:nvPr/>
        </p:nvSpPr>
        <p:spPr bwMode="auto">
          <a:xfrm>
            <a:off x="9331325" y="4495800"/>
            <a:ext cx="224155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系统拓扑结构</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分布</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交付</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安装</a:t>
            </a:r>
          </a:p>
        </p:txBody>
      </p:sp>
      <p:sp>
        <p:nvSpPr>
          <p:cNvPr id="16398" name="椭圆 21"/>
          <p:cNvSpPr>
            <a:spLocks noChangeArrowheads="1"/>
          </p:cNvSpPr>
          <p:nvPr/>
        </p:nvSpPr>
        <p:spPr bwMode="auto">
          <a:xfrm>
            <a:off x="9329738" y="1524000"/>
            <a:ext cx="1716087"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系统装配</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配置管理</a:t>
            </a:r>
          </a:p>
        </p:txBody>
      </p:sp>
      <p:sp>
        <p:nvSpPr>
          <p:cNvPr id="16399" name="椭圆 22"/>
          <p:cNvSpPr>
            <a:spLocks noChangeArrowheads="1"/>
          </p:cNvSpPr>
          <p:nvPr/>
        </p:nvSpPr>
        <p:spPr bwMode="auto">
          <a:xfrm>
            <a:off x="5194300" y="1235075"/>
            <a:ext cx="1716088"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行为</a:t>
            </a:r>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6701646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4275182" y="2754313"/>
            <a:ext cx="3405099" cy="923330"/>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smtClean="0">
                <a:ln w="0"/>
                <a:solidFill>
                  <a:schemeClr val="bg1"/>
                </a:solidFill>
                <a:effectLst>
                  <a:outerShdw blurRad="38100" dist="19050" dir="2700000" algn="tl" rotWithShape="0">
                    <a:schemeClr val="dk1">
                      <a:alpha val="40000"/>
                    </a:schemeClr>
                  </a:outerShdw>
                </a:effectLst>
              </a:rPr>
              <a:t>6 </a:t>
            </a:r>
            <a:r>
              <a:rPr lang="en-US" altLang="zh-CN" sz="5400" dirty="0">
                <a:ln w="0"/>
                <a:solidFill>
                  <a:schemeClr val="bg1"/>
                </a:solidFill>
                <a:effectLst>
                  <a:outerShdw blurRad="38100" dist="19050" dir="2700000" algn="tl" rotWithShape="0">
                    <a:schemeClr val="dk1">
                      <a:alpha val="40000"/>
                    </a:schemeClr>
                  </a:outerShdw>
                </a:effectLst>
              </a:rPr>
              <a:t>UML</a:t>
            </a:r>
            <a:r>
              <a:rPr lang="zh-CN" altLang="en-US" sz="5400" dirty="0" smtClean="0">
                <a:ln w="0"/>
                <a:solidFill>
                  <a:schemeClr val="bg1"/>
                </a:solidFill>
                <a:effectLst>
                  <a:outerShdw blurRad="38100" dist="19050" dir="2700000" algn="tl" rotWithShape="0">
                    <a:schemeClr val="dk1">
                      <a:alpha val="40000"/>
                    </a:schemeClr>
                  </a:outerShdw>
                </a:effectLst>
              </a:rPr>
              <a:t>的图</a:t>
            </a:r>
            <a:endParaRPr lang="zh-CN" altLang="en-US" sz="54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2556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5991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8195"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196" name="文本框 7"/>
          <p:cNvSpPr>
            <a:spLocks noChangeArrowheads="1"/>
          </p:cNvSpPr>
          <p:nvPr/>
        </p:nvSpPr>
        <p:spPr bwMode="auto">
          <a:xfrm rot="-910717">
            <a:off x="641350" y="158750"/>
            <a:ext cx="1420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类图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8197" name="Group 4"/>
          <p:cNvGrpSpPr>
            <a:grpSpLocks/>
          </p:cNvGrpSpPr>
          <p:nvPr/>
        </p:nvGrpSpPr>
        <p:grpSpPr bwMode="auto">
          <a:xfrm>
            <a:off x="0" y="6734175"/>
            <a:ext cx="12192000" cy="138113"/>
            <a:chOff x="0" y="0"/>
            <a:chExt cx="12231884" cy="334101"/>
          </a:xfrm>
        </p:grpSpPr>
        <p:sp>
          <p:nvSpPr>
            <p:cNvPr id="821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8198"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8199" name="任意多边形 4"/>
          <p:cNvSpPr>
            <a:spLocks noChangeArrowheads="1"/>
          </p:cNvSpPr>
          <p:nvPr/>
        </p:nvSpPr>
        <p:spPr bwMode="auto">
          <a:xfrm>
            <a:off x="852488" y="4137025"/>
            <a:ext cx="4692650" cy="2582863"/>
          </a:xfrm>
          <a:custGeom>
            <a:avLst/>
            <a:gdLst>
              <a:gd name="T0" fmla="*/ 0 w 2235563"/>
              <a:gd name="T1" fmla="*/ 704050 h 1448138"/>
              <a:gd name="T2" fmla="*/ 9833758 w 2235563"/>
              <a:gd name="T3" fmla="*/ 0 h 1448138"/>
              <a:gd name="T4" fmla="*/ 141974729 w 2235563"/>
              <a:gd name="T5" fmla="*/ 0 h 1448138"/>
              <a:gd name="T6" fmla="*/ 151808487 w 2235563"/>
              <a:gd name="T7" fmla="*/ 704050 h 1448138"/>
              <a:gd name="T8" fmla="*/ 151808487 w 2235563"/>
              <a:gd name="T9" fmla="*/ 6336408 h 1448138"/>
              <a:gd name="T10" fmla="*/ 141974729 w 2235563"/>
              <a:gd name="T11" fmla="*/ 7040458 h 1448138"/>
              <a:gd name="T12" fmla="*/ 9833758 w 2235563"/>
              <a:gd name="T13" fmla="*/ 7040458 h 1448138"/>
              <a:gd name="T14" fmla="*/ 0 w 2235563"/>
              <a:gd name="T15" fmla="*/ 6336408 h 1448138"/>
              <a:gd name="T16" fmla="*/ 0 w 2235563"/>
              <a:gd name="T17" fmla="*/ 7040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8200" name="任意多边形 5"/>
          <p:cNvSpPr>
            <a:spLocks noChangeArrowheads="1"/>
          </p:cNvSpPr>
          <p:nvPr/>
        </p:nvSpPr>
        <p:spPr bwMode="auto">
          <a:xfrm>
            <a:off x="6859588" y="1058863"/>
            <a:ext cx="4411662" cy="1555750"/>
          </a:xfrm>
          <a:custGeom>
            <a:avLst/>
            <a:gdLst>
              <a:gd name="T0" fmla="*/ 0 w 2235563"/>
              <a:gd name="T1" fmla="*/ 256950 h 1448138"/>
              <a:gd name="T2" fmla="*/ 6962373 w 2235563"/>
              <a:gd name="T3" fmla="*/ 0 h 1448138"/>
              <a:gd name="T4" fmla="*/ 100519466 w 2235563"/>
              <a:gd name="T5" fmla="*/ 0 h 1448138"/>
              <a:gd name="T6" fmla="*/ 107481895 w 2235563"/>
              <a:gd name="T7" fmla="*/ 256950 h 1448138"/>
              <a:gd name="T8" fmla="*/ 107481895 w 2235563"/>
              <a:gd name="T9" fmla="*/ 2312552 h 1448138"/>
              <a:gd name="T10" fmla="*/ 100519466 w 2235563"/>
              <a:gd name="T11" fmla="*/ 2569502 h 1448138"/>
              <a:gd name="T12" fmla="*/ 6962373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8201"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8202"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8203"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8204"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8205"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8206"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07"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8208" name="矩形 25"/>
          <p:cNvSpPr>
            <a:spLocks noChangeArrowheads="1"/>
          </p:cNvSpPr>
          <p:nvPr/>
        </p:nvSpPr>
        <p:spPr bwMode="auto">
          <a:xfrm>
            <a:off x="7521575" y="1408113"/>
            <a:ext cx="36290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类图是显示一组类、接口、协作以及它们之间关系的图。</a:t>
            </a:r>
            <a:endParaRPr lang="zh-CN" altLang="en-US" sz="2400">
              <a:latin typeface="Arial" panose="020B0604020202020204" pitchFamily="34" charset="0"/>
              <a:ea typeface="宋体" panose="02010600030101010101" pitchFamily="2" charset="-122"/>
            </a:endParaRPr>
          </a:p>
        </p:txBody>
      </p:sp>
      <p:sp>
        <p:nvSpPr>
          <p:cNvPr id="8209" name="矩形 27"/>
          <p:cNvSpPr>
            <a:spLocks noChangeArrowheads="1"/>
          </p:cNvSpPr>
          <p:nvPr/>
        </p:nvSpPr>
        <p:spPr bwMode="auto">
          <a:xfrm>
            <a:off x="920750" y="1131888"/>
            <a:ext cx="35210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a:t>
            </a:r>
            <a:r>
              <a:rPr lang="en-US" altLang="zh-CN" sz="1800">
                <a:latin typeface="Arial" panose="020B0604020202020204" pitchFamily="34" charset="0"/>
                <a:ea typeface="宋体" panose="02010600030101010101" pitchFamily="2" charset="-122"/>
              </a:rPr>
              <a:t>Class Diagram</a:t>
            </a:r>
            <a:r>
              <a:rPr lang="zh-CN" altLang="en-US"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 </a:t>
            </a:r>
            <a:r>
              <a:rPr lang="zh-CN" altLang="en-US" sz="1800">
                <a:latin typeface="Arial" panose="020B0604020202020204" pitchFamily="34" charset="0"/>
                <a:ea typeface="宋体" panose="02010600030101010101" pitchFamily="2" charset="-122"/>
              </a:rPr>
              <a:t>类图是面向对象系统建模中最常用和最重要的图，是定义其它图的基础。</a:t>
            </a:r>
          </a:p>
        </p:txBody>
      </p:sp>
      <p:sp>
        <p:nvSpPr>
          <p:cNvPr id="8210" name="矩形 28">
            <a:extLst>
              <a:ext uri="{FF2B5EF4-FFF2-40B4-BE49-F238E27FC236}">
                <a16:creationId xmlns:a16="http://schemas.microsoft.com/office/drawing/2014/main" xmlns="" id="{AC61F73C-A3C2-4B9A-8442-EB08349D62F5}"/>
              </a:ext>
            </a:extLst>
          </p:cNvPr>
          <p:cNvSpPr>
            <a:spLocks noChangeArrowheads="1"/>
          </p:cNvSpPr>
          <p:nvPr/>
        </p:nvSpPr>
        <p:spPr bwMode="auto">
          <a:xfrm>
            <a:off x="1065213" y="4189413"/>
            <a:ext cx="38989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类图一般包含以下内容</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接口</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依赖、泛化和关联关系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还可以包含注解和约束</a:t>
            </a:r>
            <a:endParaRPr lang="en-US" altLang="zh-CN" sz="1800" dirty="0">
              <a:latin typeface="Arial" panose="020B0604020202020204" pitchFamily="34" charset="0"/>
              <a:ea typeface="宋体" panose="02010600030101010101" pitchFamily="2" charset="-122"/>
            </a:endParaRPr>
          </a:p>
          <a:p>
            <a:pPr marL="0" indent="0" eaLnBrk="1" hangingPunct="1">
              <a:lnSpc>
                <a:spcPct val="150000"/>
              </a:lnSpc>
              <a:spcBef>
                <a:spcPct val="0"/>
              </a:spcBef>
              <a:buFont typeface="Arial" panose="020B0604020202020204" pitchFamily="34" charset="0"/>
              <a:buNone/>
              <a:defRPr/>
            </a:pP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UML</a:t>
            </a:r>
            <a:r>
              <a:rPr lang="zh-CN" altLang="en-US" sz="1800" dirty="0">
                <a:latin typeface="Arial" panose="020B0604020202020204" pitchFamily="34" charset="0"/>
                <a:ea typeface="宋体" panose="02010600030101010101" pitchFamily="2" charset="-122"/>
              </a:rPr>
              <a:t>用户指南）</a:t>
            </a:r>
          </a:p>
        </p:txBody>
      </p:sp>
      <p:pic>
        <p:nvPicPr>
          <p:cNvPr id="8211" name="Picture 26" descr="https://images2017.cnblogs.com/blog/1071603/201711/1071603-20171122095942008-5227068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4513" y="4410075"/>
            <a:ext cx="2343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9232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3" y="0"/>
            <a:ext cx="121189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22280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814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6" descr="https://images2015.cnblogs.com/blog/1039166/201703/1039166-20170321204533627-7932899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938" y="4714875"/>
            <a:ext cx="4456112"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292"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对象图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2293" name="Group 4"/>
          <p:cNvGrpSpPr>
            <a:grpSpLocks/>
          </p:cNvGrpSpPr>
          <p:nvPr/>
        </p:nvGrpSpPr>
        <p:grpSpPr bwMode="auto">
          <a:xfrm>
            <a:off x="0" y="6734175"/>
            <a:ext cx="12192000" cy="138113"/>
            <a:chOff x="0" y="0"/>
            <a:chExt cx="12231884" cy="334101"/>
          </a:xfrm>
        </p:grpSpPr>
        <p:sp>
          <p:nvSpPr>
            <p:cNvPr id="1230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1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229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229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229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229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229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229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230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230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230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　描述的是参与</a:t>
            </a:r>
            <a:r>
              <a:rPr lang="zh-CN" altLang="en-US" sz="1800" b="1">
                <a:latin typeface="Arial" panose="020B0604020202020204" pitchFamily="34" charset="0"/>
                <a:ea typeface="宋体" panose="02010600030101010101" pitchFamily="2" charset="-122"/>
              </a:rPr>
              <a:t>交互的各个对象在交互过程中某一时刻的状态</a:t>
            </a:r>
            <a:r>
              <a:rPr lang="zh-CN" altLang="en-US" sz="1800">
                <a:latin typeface="Arial" panose="020B0604020202020204" pitchFamily="34" charset="0"/>
                <a:ea typeface="宋体" panose="02010600030101010101" pitchFamily="2" charset="-122"/>
              </a:rPr>
              <a:t>。对象图可以被看作是类图在某一时刻的实例。</a:t>
            </a:r>
          </a:p>
        </p:txBody>
      </p:sp>
      <p:pic>
        <p:nvPicPr>
          <p:cNvPr id="12304" name="图片 20"/>
          <p:cNvPicPr>
            <a:picLocks noChangeAspect="1" noChangeArrowheads="1"/>
          </p:cNvPicPr>
          <p:nvPr/>
        </p:nvPicPr>
        <p:blipFill>
          <a:blip r:embed="rId4">
            <a:extLst>
              <a:ext uri="{28A0092B-C50C-407E-A947-70E740481C1C}">
                <a14:useLocalDpi xmlns:a14="http://schemas.microsoft.com/office/drawing/2010/main" val="0"/>
              </a:ext>
            </a:extLst>
          </a:blip>
          <a:srcRect l="23460" t="53214" r="26540" b="16826"/>
          <a:stretch>
            <a:fillRect/>
          </a:stretch>
        </p:blipFill>
        <p:spPr bwMode="auto">
          <a:xfrm>
            <a:off x="698500" y="3916363"/>
            <a:ext cx="3429000"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文本框 21"/>
          <p:cNvSpPr txBox="1">
            <a:spLocks noChangeArrowheads="1"/>
          </p:cNvSpPr>
          <p:nvPr/>
        </p:nvSpPr>
        <p:spPr bwMode="auto">
          <a:xfrm>
            <a:off x="7745413" y="776288"/>
            <a:ext cx="37195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en-US" sz="1800"/>
              <a:t>主要包括：</a:t>
            </a:r>
            <a:endParaRPr lang="en-US" altLang="zh-CN" sz="1800"/>
          </a:p>
          <a:p>
            <a:pPr>
              <a:lnSpc>
                <a:spcPct val="150000"/>
              </a:lnSpc>
              <a:spcBef>
                <a:spcPct val="0"/>
              </a:spcBef>
              <a:buFontTx/>
              <a:buNone/>
            </a:pPr>
            <a:r>
              <a:rPr lang="en-US" altLang="zh-CN" sz="1800"/>
              <a:t>1</a:t>
            </a:r>
            <a:r>
              <a:rPr lang="zh-CN" altLang="en-US" sz="1800"/>
              <a:t>、对象名：格式</a:t>
            </a:r>
            <a:r>
              <a:rPr lang="en-US" altLang="zh-CN" sz="1800"/>
              <a:t>——</a:t>
            </a:r>
            <a:r>
              <a:rPr lang="zh-CN" altLang="en-US" sz="1800"/>
              <a:t>对象名：类名</a:t>
            </a:r>
            <a:endParaRPr lang="en-US" altLang="zh-CN" sz="1800"/>
          </a:p>
          <a:p>
            <a:pPr>
              <a:lnSpc>
                <a:spcPct val="150000"/>
              </a:lnSpc>
              <a:spcBef>
                <a:spcPct val="0"/>
              </a:spcBef>
              <a:buFontTx/>
              <a:buNone/>
            </a:pPr>
            <a:r>
              <a:rPr lang="en-US" altLang="zh-CN" sz="1800"/>
              <a:t> 2</a:t>
            </a:r>
            <a:r>
              <a:rPr lang="zh-CN" altLang="en-US" sz="1800"/>
              <a:t>、属性：在属性后面列出其值</a:t>
            </a:r>
          </a:p>
        </p:txBody>
      </p:sp>
    </p:spTree>
    <p:extLst>
      <p:ext uri="{BB962C8B-B14F-4D97-AF65-F5344CB8AC3E}">
        <p14:creationId xmlns:p14="http://schemas.microsoft.com/office/powerpoint/2010/main" val="21698075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
          <p:cNvPicPr>
            <a:picLocks noChangeAspect="1" noChangeArrowheads="1"/>
          </p:cNvPicPr>
          <p:nvPr/>
        </p:nvPicPr>
        <p:blipFill>
          <a:blip r:embed="rId2">
            <a:extLst>
              <a:ext uri="{28A0092B-C50C-407E-A947-70E740481C1C}">
                <a14:useLocalDpi xmlns:a14="http://schemas.microsoft.com/office/drawing/2010/main" val="0"/>
              </a:ext>
            </a:extLst>
          </a:blip>
          <a:srcRect l="2435" t="23846" r="1025" b="22308"/>
          <a:stretch>
            <a:fillRect/>
          </a:stretch>
        </p:blipFill>
        <p:spPr bwMode="auto">
          <a:xfrm>
            <a:off x="1289050" y="1535113"/>
            <a:ext cx="8721725"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3832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39"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状态图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4340" name="Group 4"/>
          <p:cNvGrpSpPr>
            <a:grpSpLocks/>
          </p:cNvGrpSpPr>
          <p:nvPr/>
        </p:nvGrpSpPr>
        <p:grpSpPr bwMode="auto">
          <a:xfrm>
            <a:off x="0" y="6734175"/>
            <a:ext cx="12192000" cy="138113"/>
            <a:chOff x="0" y="0"/>
            <a:chExt cx="12231884" cy="334101"/>
          </a:xfrm>
        </p:grpSpPr>
        <p:sp>
          <p:nvSpPr>
            <p:cNvPr id="143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434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4342"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4343"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434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434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434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434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434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434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4350"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52" name="矩形 25"/>
          <p:cNvSpPr>
            <a:spLocks noChangeArrowheads="1"/>
          </p:cNvSpPr>
          <p:nvPr/>
        </p:nvSpPr>
        <p:spPr bwMode="auto">
          <a:xfrm>
            <a:off x="8010525" y="1131888"/>
            <a:ext cx="3697288"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状态图</a:t>
            </a:r>
            <a:r>
              <a:rPr lang="en-US" altLang="zh-CN" sz="1800">
                <a:latin typeface="Arial" panose="020B0604020202020204" pitchFamily="34" charset="0"/>
                <a:ea typeface="宋体" panose="02010600030101010101" pitchFamily="2" charset="-122"/>
              </a:rPr>
              <a:t>(statechart diagram): </a:t>
            </a: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用来描述一个特定的对象所有可能的状态</a:t>
            </a:r>
            <a:r>
              <a:rPr lang="en-US" altLang="zh-CN" sz="1800">
                <a:latin typeface="Arial" panose="020B0604020202020204" pitchFamily="34" charset="0"/>
                <a:ea typeface="宋体" panose="02010600030101010101" pitchFamily="2" charset="-122"/>
              </a:rPr>
              <a:t>,</a:t>
            </a:r>
            <a:r>
              <a:rPr lang="zh-CN" altLang="en-US" sz="1800">
                <a:latin typeface="Arial" panose="020B0604020202020204" pitchFamily="34" charset="0"/>
                <a:ea typeface="宋体" panose="02010600030101010101" pitchFamily="2" charset="-122"/>
              </a:rPr>
              <a:t>以及由于各种事件的发生而引起的状态之间的转移和变化。</a:t>
            </a:r>
          </a:p>
        </p:txBody>
      </p:sp>
      <p:sp>
        <p:nvSpPr>
          <p:cNvPr id="1435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a:t>
            </a:r>
            <a:r>
              <a:rPr lang="en-US" altLang="zh-CN" sz="1800">
                <a:latin typeface="Arial" panose="020B0604020202020204" pitchFamily="34" charset="0"/>
                <a:ea typeface="宋体" panose="02010600030101010101" pitchFamily="2" charset="-122"/>
              </a:rPr>
              <a:t>(state)</a:t>
            </a:r>
            <a:r>
              <a:rPr lang="zh-CN" altLang="en-US" sz="1800">
                <a:latin typeface="Arial" panose="020B0604020202020204" pitchFamily="34" charset="0"/>
                <a:ea typeface="宋体" panose="02010600030101010101" pitchFamily="2" charset="-122"/>
              </a:rPr>
              <a:t>是指在对象的生命期中的某个条件或状况，在此期间对象将满足某些条件、执行某些活动或等待某些事件。</a:t>
            </a:r>
          </a:p>
        </p:txBody>
      </p:sp>
      <p:pic>
        <p:nvPicPr>
          <p:cNvPr id="1435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988" y="4799013"/>
            <a:ext cx="3333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5" name="文本框 1"/>
          <p:cNvSpPr txBox="1">
            <a:spLocks noChangeArrowheads="1"/>
          </p:cNvSpPr>
          <p:nvPr/>
        </p:nvSpPr>
        <p:spPr bwMode="auto">
          <a:xfrm>
            <a:off x="1084263" y="4887913"/>
            <a:ext cx="319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右边是一个机器的状态图👉</a:t>
            </a:r>
          </a:p>
        </p:txBody>
      </p:sp>
    </p:spTree>
    <p:extLst>
      <p:ext uri="{BB962C8B-B14F-4D97-AF65-F5344CB8AC3E}">
        <p14:creationId xmlns:p14="http://schemas.microsoft.com/office/powerpoint/2010/main" val="29723795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47700" y="-8985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63" name="文本框 7"/>
          <p:cNvSpPr>
            <a:spLocks noChangeArrowheads="1"/>
          </p:cNvSpPr>
          <p:nvPr/>
        </p:nvSpPr>
        <p:spPr bwMode="auto">
          <a:xfrm rot="-910717">
            <a:off x="95250" y="-28575"/>
            <a:ext cx="39131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活动图</a:t>
            </a:r>
            <a:r>
              <a:rPr lang="zh-CN" altLang="en-US" sz="1400" b="1">
                <a:latin typeface="Arial" panose="020B0604020202020204" pitchFamily="34" charset="0"/>
                <a:ea typeface="宋体" panose="02010600030101010101" pitchFamily="2" charset="-122"/>
              </a:rPr>
              <a:t>（</a:t>
            </a:r>
            <a:r>
              <a:rPr lang="en-US" altLang="zh-CN" sz="1400" b="1">
                <a:latin typeface="Arial" panose="020B0604020202020204" pitchFamily="34" charset="0"/>
                <a:ea typeface="宋体" panose="02010600030101010101" pitchFamily="2" charset="-122"/>
              </a:rPr>
              <a:t>Activity Diagrams</a:t>
            </a:r>
            <a:r>
              <a:rPr lang="zh-CN" altLang="en-US" sz="14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5364" name="Group 4"/>
          <p:cNvGrpSpPr>
            <a:grpSpLocks/>
          </p:cNvGrpSpPr>
          <p:nvPr/>
        </p:nvGrpSpPr>
        <p:grpSpPr bwMode="auto">
          <a:xfrm>
            <a:off x="0" y="6734175"/>
            <a:ext cx="12192000" cy="138113"/>
            <a:chOff x="0" y="0"/>
            <a:chExt cx="12231884" cy="334101"/>
          </a:xfrm>
        </p:grpSpPr>
        <p:sp>
          <p:nvSpPr>
            <p:cNvPr id="1537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5365"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5366"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536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536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536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537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537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537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537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5375" name="矩形 25"/>
          <p:cNvSpPr>
            <a:spLocks noChangeArrowheads="1"/>
          </p:cNvSpPr>
          <p:nvPr/>
        </p:nvSpPr>
        <p:spPr bwMode="auto">
          <a:xfrm>
            <a:off x="8010525" y="1131888"/>
            <a:ext cx="3697288"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交互图强调的是对象到对象的控制流，而活动图则强调的是从活动到活动的控制流</a:t>
            </a:r>
          </a:p>
        </p:txBody>
      </p:sp>
      <p:sp>
        <p:nvSpPr>
          <p:cNvPr id="15376"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是状态图的一种特殊情况，这些状态大都处于活动状态。本质是一种流程图，它描述了活动到活动的控制流。　　</a:t>
            </a:r>
          </a:p>
        </p:txBody>
      </p:sp>
      <p:sp>
        <p:nvSpPr>
          <p:cNvPr id="15377" name="矩形 27"/>
          <p:cNvSpPr>
            <a:spLocks noChangeArrowheads="1"/>
          </p:cNvSpPr>
          <p:nvPr/>
        </p:nvSpPr>
        <p:spPr bwMode="auto">
          <a:xfrm>
            <a:off x="908050" y="4132263"/>
            <a:ext cx="3452813"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它可以用来对业务过程、工作流建模，也可以对用例实现甚至是程序实现来建模</a:t>
            </a:r>
          </a:p>
        </p:txBody>
      </p:sp>
    </p:spTree>
    <p:extLst>
      <p:ext uri="{BB962C8B-B14F-4D97-AF65-F5344CB8AC3E}">
        <p14:creationId xmlns:p14="http://schemas.microsoft.com/office/powerpoint/2010/main" val="19255939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82" name="文本框 17"/>
          <p:cNvSpPr>
            <a:spLocks noChangeArrowheads="1"/>
          </p:cNvSpPr>
          <p:nvPr/>
        </p:nvSpPr>
        <p:spPr bwMode="auto">
          <a:xfrm>
            <a:off x="2825368" y="4927473"/>
            <a:ext cx="835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2E3740"/>
                </a:solidFill>
                <a:latin typeface="Calibri" panose="020F0502020204030204" pitchFamily="34" charset="0"/>
                <a:sym typeface="Calibri" panose="020F0502020204030204" pitchFamily="34" charset="0"/>
              </a:rPr>
              <a:t>07.</a:t>
            </a:r>
            <a:endParaRPr lang="zh-CN" altLang="en-US" sz="4000" b="1" i="1" dirty="0">
              <a:solidFill>
                <a:srgbClr val="2E3740"/>
              </a:solidFill>
              <a:latin typeface="Calibri" panose="020F0502020204030204" pitchFamily="34" charset="0"/>
              <a:sym typeface="Calibri" panose="020F0502020204030204" pitchFamily="34" charset="0"/>
            </a:endParaRPr>
          </a:p>
        </p:txBody>
      </p:sp>
      <p:sp>
        <p:nvSpPr>
          <p:cNvPr id="3086" name="矩形 21"/>
          <p:cNvSpPr>
            <a:spLocks noChangeArrowheads="1"/>
          </p:cNvSpPr>
          <p:nvPr/>
        </p:nvSpPr>
        <p:spPr bwMode="auto">
          <a:xfrm rot="-361439">
            <a:off x="3767154" y="4791098"/>
            <a:ext cx="4214813" cy="47625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i="1" dirty="0" smtClean="0">
                <a:solidFill>
                  <a:srgbClr val="FFFFFF"/>
                </a:solidFill>
                <a:latin typeface="宋体" panose="02010600030101010101" pitchFamily="2" charset="-122"/>
                <a:sym typeface="宋体" panose="02010600030101010101" pitchFamily="2" charset="-122"/>
              </a:rPr>
              <a:t>小结</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7" name="直角三角形 22"/>
          <p:cNvSpPr>
            <a:spLocks noChangeArrowheads="1"/>
          </p:cNvSpPr>
          <p:nvPr/>
        </p:nvSpPr>
        <p:spPr bwMode="auto">
          <a:xfrm rot="-370201" flipH="1" flipV="1">
            <a:off x="7442765" y="5058540"/>
            <a:ext cx="201612" cy="203200"/>
          </a:xfrm>
          <a:prstGeom prst="rtTriangle">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ED4989"/>
                </a:solidFill>
                <a:latin typeface="Calibri" panose="020F0502020204030204" pitchFamily="34" charset="0"/>
                <a:sym typeface="Calibri" panose="020F0502020204030204" pitchFamily="34" charset="0"/>
              </a:rPr>
              <a:t>06.</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06.10 </a:t>
            </a:r>
            <a:r>
              <a:rPr lang="zh-CN" altLang="en-US" sz="2800" dirty="0" smtClean="0"/>
              <a:t>部署图</a:t>
            </a:r>
            <a:endParaRPr lang="zh-CN" altLang="en-US" sz="2800" dirty="0"/>
          </a:p>
        </p:txBody>
      </p:sp>
      <p:sp>
        <p:nvSpPr>
          <p:cNvPr id="28" name="矩形 27"/>
          <p:cNvSpPr/>
          <p:nvPr/>
        </p:nvSpPr>
        <p:spPr>
          <a:xfrm rot="21244153">
            <a:off x="4931335" y="163501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06.9 </a:t>
            </a:r>
            <a:r>
              <a:rPr lang="zh-CN" altLang="en-US" sz="2800" dirty="0" smtClean="0"/>
              <a:t>活动图</a:t>
            </a:r>
            <a:endParaRPr lang="zh-CN" altLang="en-US" sz="2800" dirty="0"/>
          </a:p>
        </p:txBody>
      </p:sp>
      <p:sp>
        <p:nvSpPr>
          <p:cNvPr id="29" name="矩形 28"/>
          <p:cNvSpPr/>
          <p:nvPr/>
        </p:nvSpPr>
        <p:spPr>
          <a:xfrm rot="21244153">
            <a:off x="3773734" y="121434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06.8 </a:t>
            </a:r>
            <a:r>
              <a:rPr lang="zh-CN" altLang="en-US" sz="2800" dirty="0" smtClean="0"/>
              <a:t>状态图</a:t>
            </a:r>
            <a:endParaRPr lang="zh-CN" altLang="en-US" sz="2800" dirty="0"/>
          </a:p>
        </p:txBody>
      </p:sp>
      <p:sp>
        <p:nvSpPr>
          <p:cNvPr id="30" name="矩形 29"/>
          <p:cNvSpPr/>
          <p:nvPr/>
        </p:nvSpPr>
        <p:spPr>
          <a:xfrm rot="21244153">
            <a:off x="5047591" y="270374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06.11 </a:t>
            </a:r>
            <a:r>
              <a:rPr lang="zh-CN" altLang="en-US" sz="2800" dirty="0"/>
              <a:t>包</a:t>
            </a:r>
            <a:r>
              <a:rPr lang="zh-CN" altLang="en-US" sz="2800" dirty="0" smtClean="0"/>
              <a:t>图</a:t>
            </a:r>
            <a:endParaRPr lang="zh-CN" altLang="en-US" sz="2800" dirty="0"/>
          </a:p>
        </p:txBody>
      </p:sp>
      <p:sp>
        <p:nvSpPr>
          <p:cNvPr id="35" name="矩形 34"/>
          <p:cNvSpPr/>
          <p:nvPr/>
        </p:nvSpPr>
        <p:spPr>
          <a:xfrm rot="21244153">
            <a:off x="5045214" y="3760228"/>
            <a:ext cx="3048698"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06.13 </a:t>
            </a:r>
            <a:r>
              <a:rPr lang="zh-CN" altLang="en-US" sz="2800" dirty="0" smtClean="0"/>
              <a:t>交互概念图</a:t>
            </a:r>
            <a:endParaRPr lang="zh-CN" altLang="en-US" sz="2800" dirty="0"/>
          </a:p>
        </p:txBody>
      </p:sp>
      <p:sp>
        <p:nvSpPr>
          <p:cNvPr id="36" name="矩形 35"/>
          <p:cNvSpPr/>
          <p:nvPr/>
        </p:nvSpPr>
        <p:spPr>
          <a:xfrm rot="21244153">
            <a:off x="3888201" y="335090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06.12 </a:t>
            </a:r>
            <a:r>
              <a:rPr lang="zh-CN" altLang="en-US" sz="2800" dirty="0" smtClean="0"/>
              <a:t>定时图</a:t>
            </a:r>
            <a:endParaRPr lang="zh-CN" altLang="en-US" sz="2800" dirty="0"/>
          </a:p>
        </p:txBody>
      </p:sp>
    </p:spTree>
    <p:extLst>
      <p:ext uri="{BB962C8B-B14F-4D97-AF65-F5344CB8AC3E}">
        <p14:creationId xmlns:p14="http://schemas.microsoft.com/office/powerpoint/2010/main" val="10987615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images2015.cnblogs.com/blog/1039166/201703/1039166-20170322151313549-19854973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76225"/>
            <a:ext cx="8612187" cy="651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365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11" name="文本框 7"/>
          <p:cNvSpPr>
            <a:spLocks noChangeArrowheads="1"/>
          </p:cNvSpPr>
          <p:nvPr/>
        </p:nvSpPr>
        <p:spPr bwMode="auto">
          <a:xfrm rot="-910717">
            <a:off x="-52388" y="-9525"/>
            <a:ext cx="47101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顺序图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Sequence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7412" name="Group 4"/>
          <p:cNvGrpSpPr>
            <a:grpSpLocks/>
          </p:cNvGrpSpPr>
          <p:nvPr/>
        </p:nvGrpSpPr>
        <p:grpSpPr bwMode="auto">
          <a:xfrm>
            <a:off x="0" y="6734175"/>
            <a:ext cx="12192000" cy="138113"/>
            <a:chOff x="0" y="0"/>
            <a:chExt cx="12231884" cy="334101"/>
          </a:xfrm>
        </p:grpSpPr>
        <p:sp>
          <p:nvSpPr>
            <p:cNvPr id="1742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7413"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7414"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741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741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741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741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741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742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742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7423" name="矩形 25"/>
          <p:cNvSpPr>
            <a:spLocks noChangeArrowheads="1"/>
          </p:cNvSpPr>
          <p:nvPr/>
        </p:nvSpPr>
        <p:spPr bwMode="auto">
          <a:xfrm>
            <a:off x="7988300" y="195263"/>
            <a:ext cx="3697288"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顺列图的主要用途是把用例表达的需求，转化为进一步、更加正式层次的精细表达。用例常常被细化为一个或者更多的序列图。同时序列图更有效地描述如何分配各个类的职责以及各类具有相应职责的原因。</a:t>
            </a:r>
          </a:p>
        </p:txBody>
      </p:sp>
      <p:sp>
        <p:nvSpPr>
          <p:cNvPr id="17424" name="矩形 27"/>
          <p:cNvSpPr>
            <a:spLocks noChangeArrowheads="1"/>
          </p:cNvSpPr>
          <p:nvPr/>
        </p:nvSpPr>
        <p:spPr bwMode="auto">
          <a:xfrm>
            <a:off x="989013" y="1131888"/>
            <a:ext cx="3452812"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交互图的一种，描述了对象之间消息发送的先后顺序，强调时间顺序。</a:t>
            </a:r>
          </a:p>
        </p:txBody>
      </p:sp>
      <p:pic>
        <p:nvPicPr>
          <p:cNvPr id="17425" name="Picture 2" descr="https://images2015.cnblogs.com/blog/1039166/201703/1039166-20170322160556283-4903498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3487738"/>
            <a:ext cx="43148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6" name="矩形 27"/>
          <p:cNvSpPr>
            <a:spLocks noChangeArrowheads="1"/>
          </p:cNvSpPr>
          <p:nvPr/>
        </p:nvSpPr>
        <p:spPr bwMode="auto">
          <a:xfrm>
            <a:off x="7577138" y="4102100"/>
            <a:ext cx="3756025"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latin typeface="Arial" panose="020B0604020202020204" pitchFamily="34" charset="0"/>
                <a:ea typeface="宋体" panose="02010600030101010101" pitchFamily="2" charset="-122"/>
              </a:rPr>
              <a:t>消息用从一个对象的生命线到另一个对象生命线的箭头表示。箭头以时间顺序在图中从上到下排列。 </a:t>
            </a:r>
            <a:endParaRPr lang="en-US" altLang="zh-CN" sz="16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600"/>
              <a:t>横向轴代表了在协作中各独立对象的类元角色。纵向轴是时间轴，时间沿竖线向下延伸。</a:t>
            </a:r>
          </a:p>
          <a:p>
            <a:pPr eaLnBrk="1" hangingPunct="1">
              <a:lnSpc>
                <a:spcPct val="150000"/>
              </a:lnSpc>
              <a:spcBef>
                <a:spcPct val="0"/>
              </a:spcBef>
              <a:buFont typeface="Wingdings" panose="05000000000000000000" pitchFamily="2" charset="2"/>
              <a:buChar char="l"/>
            </a:pPr>
            <a:endParaRPr lang="zh-CN" altLang="en-US" sz="16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719564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9775"/>
            <a:ext cx="12192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62541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28600"/>
            <a:ext cx="98742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83649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263" y="0"/>
            <a:ext cx="7737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6008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0" y="0"/>
            <a:ext cx="8559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4135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315913"/>
            <a:ext cx="10144125"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123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p:nvPr>
        </p:nvSpPr>
        <p:spPr>
          <a:xfrm>
            <a:off x="838200" y="2765425"/>
            <a:ext cx="10515600" cy="1325563"/>
          </a:xfrm>
        </p:spPr>
        <p:txBody>
          <a:bodyPr>
            <a:normAutofit fontScale="90000"/>
          </a:bodyPr>
          <a:lstStyle/>
          <a:p>
            <a:pPr eaLnBrk="1" hangingPunct="1"/>
            <a:r>
              <a:rPr lang="en-US" altLang="zh-CN" smtClean="0"/>
              <a:t>6.6 </a:t>
            </a:r>
            <a:r>
              <a:rPr lang="zh-CN" altLang="en-US" smtClean="0"/>
              <a:t>组合　　　　</a:t>
            </a:r>
            <a:br>
              <a:rPr lang="zh-CN" altLang="en-US" smtClean="0"/>
            </a:br>
            <a:r>
              <a:rPr lang="zh-CN" altLang="en-US" smtClean="0"/>
              <a:t>　　　　</a:t>
            </a:r>
            <a:r>
              <a:rPr lang="zh-CN" altLang="en-US" b="1" smtClean="0"/>
              <a:t>组合片段用来解决交互执行的条件及方式</a:t>
            </a:r>
            <a:r>
              <a:rPr lang="zh-CN" altLang="en-US" smtClean="0"/>
              <a:t>。它允许在序列图中直接表示逻辑组件，用于通过指定条件或子进程的应用区域，为任何生命线的任何部分定义特殊条件和子进程。常用的组合片段有：抉择、选项、循环、并行。</a:t>
            </a:r>
            <a:br>
              <a:rPr lang="zh-CN" altLang="en-US" smtClean="0"/>
            </a:br>
            <a:endParaRPr lang="zh-CN" altLang="en-US" smtClean="0"/>
          </a:p>
        </p:txBody>
      </p:sp>
    </p:spTree>
    <p:extLst>
      <p:ext uri="{BB962C8B-B14F-4D97-AF65-F5344CB8AC3E}">
        <p14:creationId xmlns:p14="http://schemas.microsoft.com/office/powerpoint/2010/main" val="37701913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79" name="文本框 7"/>
          <p:cNvSpPr>
            <a:spLocks noChangeArrowheads="1"/>
          </p:cNvSpPr>
          <p:nvPr/>
        </p:nvSpPr>
        <p:spPr bwMode="auto">
          <a:xfrm rot="-910717">
            <a:off x="-252413" y="-9525"/>
            <a:ext cx="5110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通信图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Collaboration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4580" name="Group 4"/>
          <p:cNvGrpSpPr>
            <a:grpSpLocks/>
          </p:cNvGrpSpPr>
          <p:nvPr/>
        </p:nvGrpSpPr>
        <p:grpSpPr bwMode="auto">
          <a:xfrm>
            <a:off x="0" y="6734175"/>
            <a:ext cx="12192000" cy="138113"/>
            <a:chOff x="0" y="0"/>
            <a:chExt cx="12231884" cy="334101"/>
          </a:xfrm>
        </p:grpSpPr>
        <p:sp>
          <p:nvSpPr>
            <p:cNvPr id="245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458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4582"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4583"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4584"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4585"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4586"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4587"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4588"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4589"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0"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4591" name="矩形 25"/>
          <p:cNvSpPr>
            <a:spLocks noChangeArrowheads="1"/>
          </p:cNvSpPr>
          <p:nvPr/>
        </p:nvSpPr>
        <p:spPr bwMode="auto">
          <a:xfrm>
            <a:off x="7915275" y="587375"/>
            <a:ext cx="369728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交互图的一种，描述了收发消息的对象的组织关系，强调对象之间的合作关系。时序图按照时间顺序布图，而写作图按照空间结构布图</a:t>
            </a:r>
          </a:p>
        </p:txBody>
      </p:sp>
      <p:pic>
        <p:nvPicPr>
          <p:cNvPr id="24592" name="Picture 2" descr="https://images2015.cnblogs.com/blog/1039166/201703/1039166-20170322170433174-19218904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3362325"/>
            <a:ext cx="3616325"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987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9"/>
          <p:cNvSpPr>
            <a:spLocks noChangeArrowheads="1"/>
          </p:cNvSpPr>
          <p:nvPr/>
        </p:nvSpPr>
        <p:spPr bwMode="auto">
          <a:xfrm rot="-900000">
            <a:off x="-654050" y="-844550"/>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04" name="文本框 7">
            <a:extLst>
              <a:ext uri="{FF2B5EF4-FFF2-40B4-BE49-F238E27FC236}">
                <a16:creationId xmlns:a16="http://schemas.microsoft.com/office/drawing/2014/main" xmlns="" id="{81B85C81-C973-4513-835B-B0B8659F4E6F}"/>
              </a:ext>
            </a:extLst>
          </p:cNvPr>
          <p:cNvSpPr>
            <a:spLocks noChangeArrowheads="1"/>
          </p:cNvSpPr>
          <p:nvPr/>
        </p:nvSpPr>
        <p:spPr bwMode="auto">
          <a:xfrm rot="20689283">
            <a:off x="-136525" y="-9525"/>
            <a:ext cx="4878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defRPr/>
            </a:pPr>
            <a:r>
              <a:rPr lang="zh-CN" altLang="en-US" sz="4800" b="1" dirty="0">
                <a:solidFill>
                  <a:schemeClr val="bg1"/>
                </a:solidFill>
                <a:latin typeface="Calibri" panose="020F0502020204030204" pitchFamily="34" charset="0"/>
                <a:ea typeface="宋体" panose="02010600030101010101" pitchFamily="2" charset="-122"/>
                <a:sym typeface="宋体" panose="02010600030101010101" pitchFamily="2" charset="-122"/>
              </a:rPr>
              <a:t>构件图</a:t>
            </a:r>
            <a:r>
              <a:rPr lang="zh-CN" altLang="en-US" sz="2000" b="1" dirty="0">
                <a:latin typeface="+mj-lt"/>
                <a:ea typeface="宋体" panose="02010600030101010101" pitchFamily="2" charset="-122"/>
                <a:sym typeface="宋体" panose="02010600030101010101" pitchFamily="2" charset="-122"/>
              </a:rPr>
              <a:t>（</a:t>
            </a:r>
            <a:r>
              <a:rPr lang="en-US" altLang="zh-CN" sz="2000" dirty="0"/>
              <a:t>Component Diagram</a:t>
            </a:r>
            <a:r>
              <a:rPr lang="zh-CN" altLang="en-US" sz="2000" dirty="0"/>
              <a:t>）</a:t>
            </a:r>
            <a:endParaRPr lang="zh-CN" altLang="zh-CN" sz="2000" b="1" dirty="0">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 name="Group 4"/>
          <p:cNvGrpSpPr>
            <a:grpSpLocks/>
          </p:cNvGrpSpPr>
          <p:nvPr/>
        </p:nvGrpSpPr>
        <p:grpSpPr bwMode="auto">
          <a:xfrm>
            <a:off x="0" y="6734175"/>
            <a:ext cx="12192000" cy="138113"/>
            <a:chOff x="0" y="0"/>
            <a:chExt cx="12231884" cy="334101"/>
          </a:xfrm>
        </p:grpSpPr>
        <p:sp>
          <p:nvSpPr>
            <p:cNvPr id="256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5605"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5606"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560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560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560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561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561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561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561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1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5615" name="矩形 25"/>
          <p:cNvSpPr>
            <a:spLocks noChangeArrowheads="1"/>
          </p:cNvSpPr>
          <p:nvPr/>
        </p:nvSpPr>
        <p:spPr bwMode="auto">
          <a:xfrm>
            <a:off x="1098550" y="1928813"/>
            <a:ext cx="36972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组件图中通常包括组件、接口，以及各种关系。</a:t>
            </a:r>
          </a:p>
        </p:txBody>
      </p:sp>
      <p:sp>
        <p:nvSpPr>
          <p:cNvPr id="25616" name="矩形 27"/>
          <p:cNvSpPr>
            <a:spLocks noChangeArrowheads="1"/>
          </p:cNvSpPr>
          <p:nvPr/>
        </p:nvSpPr>
        <p:spPr bwMode="auto">
          <a:xfrm>
            <a:off x="1098550" y="1187450"/>
            <a:ext cx="34528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组件图又称为构件图</a:t>
            </a:r>
          </a:p>
        </p:txBody>
      </p:sp>
      <p:sp>
        <p:nvSpPr>
          <p:cNvPr id="25617" name="矩形 25"/>
          <p:cNvSpPr>
            <a:spLocks noChangeArrowheads="1"/>
          </p:cNvSpPr>
          <p:nvPr/>
        </p:nvSpPr>
        <p:spPr bwMode="auto">
          <a:xfrm>
            <a:off x="7783513" y="1335088"/>
            <a:ext cx="3697287"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组件图可以用来显示编译、链接或执行时组件之间的依赖关系，以及组件的接口和调用关系</a:t>
            </a:r>
          </a:p>
        </p:txBody>
      </p:sp>
      <p:sp>
        <p:nvSpPr>
          <p:cNvPr id="25618" name="矩形 25"/>
          <p:cNvSpPr>
            <a:spLocks noChangeArrowheads="1"/>
          </p:cNvSpPr>
          <p:nvPr/>
        </p:nvSpPr>
        <p:spPr bwMode="auto">
          <a:xfrm>
            <a:off x="8193088" y="4689475"/>
            <a:ext cx="3697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案例分析</a:t>
            </a:r>
          </a:p>
        </p:txBody>
      </p:sp>
    </p:spTree>
    <p:extLst>
      <p:ext uri="{BB962C8B-B14F-4D97-AF65-F5344CB8AC3E}">
        <p14:creationId xmlns:p14="http://schemas.microsoft.com/office/powerpoint/2010/main" val="17635870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xmlns="" id="{8BF33C63-B9B5-4C29-B4F8-2C8C9D5C5FF3}"/>
              </a:ext>
            </a:extLst>
          </p:cNvPr>
          <p:cNvSpPr/>
          <p:nvPr/>
        </p:nvSpPr>
        <p:spPr>
          <a:xfrm>
            <a:off x="3321906" y="2342296"/>
            <a:ext cx="5332287" cy="1754326"/>
          </a:xfrm>
          <a:prstGeom prst="rect">
            <a:avLst/>
          </a:prstGeom>
          <a:noFill/>
        </p:spPr>
        <p:txBody>
          <a:bodyPr wrap="squar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01 UML</a:t>
            </a:r>
            <a:r>
              <a:rPr lang="zh-CN" altLang="en-US" sz="5400" dirty="0">
                <a:ln w="0"/>
                <a:solidFill>
                  <a:schemeClr val="bg1"/>
                </a:solidFill>
                <a:effectLst>
                  <a:outerShdw blurRad="38100" dist="19050" dir="2700000" algn="tl" rotWithShape="0">
                    <a:schemeClr val="dk1">
                      <a:alpha val="40000"/>
                    </a:schemeClr>
                  </a:outerShdw>
                </a:effectLst>
              </a:rPr>
              <a:t>概念（</a:t>
            </a:r>
            <a:r>
              <a:rPr lang="en-US" altLang="zh-CN" sz="5400" dirty="0">
                <a:ln w="0"/>
                <a:solidFill>
                  <a:schemeClr val="bg1"/>
                </a:solidFill>
                <a:effectLst>
                  <a:outerShdw blurRad="38100" dist="19050" dir="2700000" algn="tl" rotWithShape="0">
                    <a:schemeClr val="dk1">
                      <a:alpha val="40000"/>
                    </a:schemeClr>
                  </a:outerShdw>
                </a:effectLst>
              </a:rPr>
              <a:t>UML</a:t>
            </a:r>
            <a:r>
              <a:rPr lang="zh-CN" altLang="en-US" sz="5400" dirty="0">
                <a:ln w="0"/>
                <a:solidFill>
                  <a:schemeClr val="bg1"/>
                </a:solidFill>
                <a:effectLst>
                  <a:outerShdw blurRad="38100" dist="19050" dir="2700000" algn="tl" rotWithShape="0">
                    <a:schemeClr val="dk1">
                      <a:alpha val="40000"/>
                    </a:schemeClr>
                  </a:outerShdw>
                </a:effectLst>
              </a:rPr>
              <a:t>是什么）</a:t>
            </a:r>
          </a:p>
        </p:txBody>
      </p:sp>
    </p:spTree>
    <p:extLst>
      <p:ext uri="{BB962C8B-B14F-4D97-AF65-F5344CB8AC3E}">
        <p14:creationId xmlns:p14="http://schemas.microsoft.com/office/powerpoint/2010/main" val="21351981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213" y="892175"/>
            <a:ext cx="10474325"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标题 1"/>
          <p:cNvSpPr>
            <a:spLocks noGrp="1" noChangeArrowheads="1"/>
          </p:cNvSpPr>
          <p:nvPr>
            <p:ph type="title"/>
          </p:nvPr>
        </p:nvSpPr>
        <p:spPr>
          <a:xfrm>
            <a:off x="311150" y="5180013"/>
            <a:ext cx="8932863" cy="1325562"/>
          </a:xfrm>
        </p:spPr>
        <p:txBody>
          <a:bodyPr>
            <a:normAutofit fontScale="90000"/>
          </a:bodyPr>
          <a:lstStyle/>
          <a:p>
            <a:r>
              <a:rPr lang="zh-CN" altLang="en-US" sz="2000" smtClean="0"/>
              <a:t>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a:t>
            </a:r>
            <a:r>
              <a:rPr lang="en-US" altLang="zh-CN" sz="2000" smtClean="0"/>
              <a:t/>
            </a:r>
            <a:br>
              <a:rPr lang="en-US" altLang="zh-CN" sz="2000" smtClean="0"/>
            </a:br>
            <a:endParaRPr lang="zh-CN" altLang="en-US" sz="2000" smtClean="0"/>
          </a:p>
        </p:txBody>
      </p:sp>
      <p:sp>
        <p:nvSpPr>
          <p:cNvPr id="26628" name="矩形 9"/>
          <p:cNvSpPr>
            <a:spLocks noChangeArrowheads="1"/>
          </p:cNvSpPr>
          <p:nvPr/>
        </p:nvSpPr>
        <p:spPr bwMode="auto">
          <a:xfrm rot="-900000">
            <a:off x="-1860550" y="-844550"/>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29" name="文本框 7"/>
          <p:cNvSpPr>
            <a:spLocks noChangeArrowheads="1"/>
          </p:cNvSpPr>
          <p:nvPr/>
        </p:nvSpPr>
        <p:spPr bwMode="auto">
          <a:xfrm rot="-910717">
            <a:off x="-76200" y="71438"/>
            <a:ext cx="2447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400" b="1">
                <a:solidFill>
                  <a:schemeClr val="bg1"/>
                </a:solidFill>
                <a:latin typeface="Calibri" panose="020F0502020204030204" pitchFamily="34" charset="0"/>
                <a:ea typeface="宋体" panose="02010600030101010101" pitchFamily="2" charset="-122"/>
                <a:sym typeface="宋体" panose="02010600030101010101" pitchFamily="2" charset="-122"/>
              </a:rPr>
              <a:t>案例分析</a:t>
            </a:r>
            <a:endParaRPr lang="zh-CN" altLang="zh-CN" sz="44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8802317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950" y="3906838"/>
            <a:ext cx="4090988"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9"/>
          <p:cNvSpPr>
            <a:spLocks noChangeArrowheads="1"/>
          </p:cNvSpPr>
          <p:nvPr/>
        </p:nvSpPr>
        <p:spPr bwMode="auto">
          <a:xfrm rot="-900000">
            <a:off x="-682625" y="-842963"/>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52" name="文本框 7"/>
          <p:cNvSpPr>
            <a:spLocks noChangeArrowheads="1"/>
          </p:cNvSpPr>
          <p:nvPr/>
        </p:nvSpPr>
        <p:spPr bwMode="auto">
          <a:xfrm rot="-910717">
            <a:off x="-149225" y="-9525"/>
            <a:ext cx="49037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部署图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Deployment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7653" name="Group 4"/>
          <p:cNvGrpSpPr>
            <a:grpSpLocks/>
          </p:cNvGrpSpPr>
          <p:nvPr/>
        </p:nvGrpSpPr>
        <p:grpSpPr bwMode="auto">
          <a:xfrm>
            <a:off x="0" y="6734175"/>
            <a:ext cx="12192000" cy="138113"/>
            <a:chOff x="0" y="0"/>
            <a:chExt cx="12231884" cy="334101"/>
          </a:xfrm>
        </p:grpSpPr>
        <p:sp>
          <p:nvSpPr>
            <p:cNvPr id="276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765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7655"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7656"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7657"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7658"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7659"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7660"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7661"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7662"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3"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7664" name="矩形 25"/>
          <p:cNvSpPr>
            <a:spLocks noChangeArrowheads="1"/>
          </p:cNvSpPr>
          <p:nvPr/>
        </p:nvSpPr>
        <p:spPr bwMode="auto">
          <a:xfrm>
            <a:off x="7751763" y="1106488"/>
            <a:ext cx="3697287"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部署模型的目的</a:t>
            </a:r>
            <a:endParaRPr lang="en-US" altLang="zh-CN" sz="18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描述一个具体应用的主要部署结构，通过对各种硬件，在硬件中的软件以及各种连接协议的显示，可以很好的描述系统是如何部署的；</a:t>
            </a:r>
          </a:p>
        </p:txBody>
      </p:sp>
      <p:sp>
        <p:nvSpPr>
          <p:cNvPr id="27665" name="矩形 27"/>
          <p:cNvSpPr>
            <a:spLocks noChangeArrowheads="1"/>
          </p:cNvSpPr>
          <p:nvPr/>
        </p:nvSpPr>
        <p:spPr bwMode="auto">
          <a:xfrm>
            <a:off x="1098550" y="1187450"/>
            <a:ext cx="3452813"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描述了系统运行时进行处理的结点以及在结点上活动的构件的配置。强调了物理设备以及之间的连接关系。</a:t>
            </a:r>
          </a:p>
        </p:txBody>
      </p:sp>
      <p:sp>
        <p:nvSpPr>
          <p:cNvPr id="27666" name="矩形 25"/>
          <p:cNvSpPr>
            <a:spLocks noChangeArrowheads="1"/>
          </p:cNvSpPr>
          <p:nvPr/>
        </p:nvSpPr>
        <p:spPr bwMode="auto">
          <a:xfrm>
            <a:off x="7272338" y="3878263"/>
            <a:ext cx="3697287"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a:t>平衡系统运行时的计算资源分布；可以通过连接描述组织的硬件网络结构或者是嵌入式系统等具有多种硬件和软件相关的系统运行模型。</a:t>
            </a: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749025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6164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1260475"/>
            <a:ext cx="8572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00" name="文本框 7"/>
          <p:cNvSpPr>
            <a:spLocks noChangeArrowheads="1"/>
          </p:cNvSpPr>
          <p:nvPr/>
        </p:nvSpPr>
        <p:spPr bwMode="auto">
          <a:xfrm rot="-910717">
            <a:off x="76200" y="96838"/>
            <a:ext cx="255111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用例图</a:t>
            </a:r>
            <a: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t/>
            </a:r>
            <a:b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br>
            <a: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t>	</a:t>
            </a: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构成要素</a:t>
            </a:r>
            <a:endParaRPr lang="zh-CN" altLang="zh-CN"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9701" name="Group 4"/>
          <p:cNvGrpSpPr>
            <a:grpSpLocks/>
          </p:cNvGrpSpPr>
          <p:nvPr/>
        </p:nvGrpSpPr>
        <p:grpSpPr bwMode="auto">
          <a:xfrm>
            <a:off x="0" y="6734175"/>
            <a:ext cx="12192000" cy="138113"/>
            <a:chOff x="0" y="0"/>
            <a:chExt cx="12231884" cy="334101"/>
          </a:xfrm>
        </p:grpSpPr>
        <p:sp>
          <p:nvSpPr>
            <p:cNvPr id="297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9702" name="任意多边形 4"/>
          <p:cNvSpPr>
            <a:spLocks noChangeArrowheads="1"/>
          </p:cNvSpPr>
          <p:nvPr/>
        </p:nvSpPr>
        <p:spPr bwMode="auto">
          <a:xfrm>
            <a:off x="1368425" y="4137025"/>
            <a:ext cx="4244975" cy="1554163"/>
          </a:xfrm>
          <a:custGeom>
            <a:avLst/>
            <a:gdLst>
              <a:gd name="T0" fmla="*/ 0 w 2235563"/>
              <a:gd name="T1" fmla="*/ 254863 h 1448138"/>
              <a:gd name="T2" fmla="*/ 6397120 w 2235563"/>
              <a:gd name="T3" fmla="*/ 0 h 1448138"/>
              <a:gd name="T4" fmla="*/ 92358274 w 2235563"/>
              <a:gd name="T5" fmla="*/ 0 h 1448138"/>
              <a:gd name="T6" fmla="*/ 98755390 w 2235563"/>
              <a:gd name="T7" fmla="*/ 254863 h 1448138"/>
              <a:gd name="T8" fmla="*/ 98755390 w 2235563"/>
              <a:gd name="T9" fmla="*/ 2293745 h 1448138"/>
              <a:gd name="T10" fmla="*/ 92358274 w 2235563"/>
              <a:gd name="T11" fmla="*/ 2548608 h 1448138"/>
              <a:gd name="T12" fmla="*/ 6397120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29703" name="任意多边形 5"/>
          <p:cNvSpPr>
            <a:spLocks noChangeArrowheads="1"/>
          </p:cNvSpPr>
          <p:nvPr/>
        </p:nvSpPr>
        <p:spPr bwMode="auto">
          <a:xfrm>
            <a:off x="6859588" y="1058863"/>
            <a:ext cx="3916362" cy="1555750"/>
          </a:xfrm>
          <a:custGeom>
            <a:avLst/>
            <a:gdLst>
              <a:gd name="T0" fmla="*/ 0 w 2235563"/>
              <a:gd name="T1" fmla="*/ 256950 h 1448138"/>
              <a:gd name="T2" fmla="*/ 4323771 w 2235563"/>
              <a:gd name="T3" fmla="*/ 0 h 1448138"/>
              <a:gd name="T4" fmla="*/ 62424611 w 2235563"/>
              <a:gd name="T5" fmla="*/ 0 h 1448138"/>
              <a:gd name="T6" fmla="*/ 66748416 w 2235563"/>
              <a:gd name="T7" fmla="*/ 256950 h 1448138"/>
              <a:gd name="T8" fmla="*/ 66748416 w 2235563"/>
              <a:gd name="T9" fmla="*/ 2312552 h 1448138"/>
              <a:gd name="T10" fmla="*/ 62424611 w 2235563"/>
              <a:gd name="T11" fmla="*/ 2569502 h 1448138"/>
              <a:gd name="T12" fmla="*/ 4323771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9704" name="任意多边形 6"/>
          <p:cNvSpPr>
            <a:spLocks noChangeArrowheads="1"/>
          </p:cNvSpPr>
          <p:nvPr/>
        </p:nvSpPr>
        <p:spPr bwMode="auto">
          <a:xfrm>
            <a:off x="1368425" y="1058863"/>
            <a:ext cx="4244975" cy="1555750"/>
          </a:xfrm>
          <a:custGeom>
            <a:avLst/>
            <a:gdLst>
              <a:gd name="T0" fmla="*/ 0 w 2235563"/>
              <a:gd name="T1" fmla="*/ 256950 h 1448138"/>
              <a:gd name="T2" fmla="*/ 6397120 w 2235563"/>
              <a:gd name="T3" fmla="*/ 0 h 1448138"/>
              <a:gd name="T4" fmla="*/ 92358249 w 2235563"/>
              <a:gd name="T5" fmla="*/ 0 h 1448138"/>
              <a:gd name="T6" fmla="*/ 98755367 w 2235563"/>
              <a:gd name="T7" fmla="*/ 256950 h 1448138"/>
              <a:gd name="T8" fmla="*/ 98755367 w 2235563"/>
              <a:gd name="T9" fmla="*/ 2312552 h 1448138"/>
              <a:gd name="T10" fmla="*/ 92358249 w 2235563"/>
              <a:gd name="T11" fmla="*/ 2569502 h 1448138"/>
              <a:gd name="T12" fmla="*/ 6397120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970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970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970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970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970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9710" name="椭圆 23"/>
          <p:cNvSpPr>
            <a:spLocks noChangeArrowheads="1"/>
          </p:cNvSpPr>
          <p:nvPr/>
        </p:nvSpPr>
        <p:spPr bwMode="auto">
          <a:xfrm>
            <a:off x="5416550" y="2673350"/>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solidFill>
                  <a:srgbClr val="FFFFFF"/>
                </a:solidFill>
                <a:latin typeface="宋体" panose="02010600030101010101" pitchFamily="2" charset="-122"/>
                <a:ea typeface="宋体" panose="02010600030101010101" pitchFamily="2" charset="-122"/>
                <a:sym typeface="宋体" panose="02010600030101010101" pitchFamily="2" charset="-122"/>
              </a:rPr>
              <a:t>到底是用</a:t>
            </a: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1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9712" name="矩形 25"/>
          <p:cNvSpPr>
            <a:spLocks noChangeArrowheads="1"/>
          </p:cNvSpPr>
          <p:nvPr/>
        </p:nvSpPr>
        <p:spPr bwMode="auto">
          <a:xfrm>
            <a:off x="7904163" y="1423988"/>
            <a:ext cx="2687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solidFill>
                  <a:srgbClr val="2E3740"/>
                </a:solidFill>
                <a:latin typeface="Calibri" panose="020F0502020204030204" pitchFamily="34" charset="0"/>
                <a:ea typeface="宋体" panose="02010600030101010101" pitchFamily="2" charset="-122"/>
                <a:sym typeface="宋体" panose="02010600030101010101" pitchFamily="2" charset="-122"/>
              </a:rPr>
              <a:t>这里说的系统边界是指系统与系统之间的界限</a:t>
            </a:r>
            <a:endParaRPr lang="zh-CN" altLang="en-US" sz="2000">
              <a:latin typeface="Arial" panose="020B0604020202020204" pitchFamily="34" charset="0"/>
              <a:ea typeface="宋体" panose="02010600030101010101" pitchFamily="2" charset="-122"/>
            </a:endParaRPr>
          </a:p>
        </p:txBody>
      </p:sp>
      <p:sp>
        <p:nvSpPr>
          <p:cNvPr id="13330" name="矩形 27">
            <a:extLst>
              <a:ext uri="{FF2B5EF4-FFF2-40B4-BE49-F238E27FC236}">
                <a16:creationId xmlns:a16="http://schemas.microsoft.com/office/drawing/2014/main" xmlns="" id="{750AADB8-D3D1-4575-83F7-C69A3BA06817}"/>
              </a:ext>
            </a:extLst>
          </p:cNvPr>
          <p:cNvSpPr>
            <a:spLocks noChangeArrowheads="1"/>
          </p:cNvSpPr>
          <p:nvPr/>
        </p:nvSpPr>
        <p:spPr bwMode="auto">
          <a:xfrm>
            <a:off x="1279525" y="1285875"/>
            <a:ext cx="404018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lnSpc>
                <a:spcPct val="150000"/>
              </a:lnSpc>
              <a:spcBef>
                <a:spcPts val="0"/>
              </a:spcBef>
              <a:spcAft>
                <a:spcPts val="0"/>
              </a:spcAft>
              <a:buFont typeface="Wingdings" panose="05000000000000000000" pitchFamily="2" charset="2"/>
              <a:buChar char="l"/>
              <a:defRPr/>
            </a:pPr>
            <a:r>
              <a:rPr lang="zh-CN" altLang="en-US" sz="1400" dirty="0">
                <a:solidFill>
                  <a:srgbClr val="2E3740"/>
                </a:solidFill>
                <a:latin typeface="Calibri" panose="020F0502020204030204" pitchFamily="34" charset="0"/>
                <a:sym typeface="宋体" panose="02010600030101010101" pitchFamily="2" charset="-122"/>
              </a:rPr>
              <a:t>参与者（</a:t>
            </a:r>
            <a:r>
              <a:rPr lang="en-US" altLang="zh-CN" sz="1400" dirty="0">
                <a:solidFill>
                  <a:srgbClr val="2E3740"/>
                </a:solidFill>
                <a:latin typeface="Calibri" panose="020F0502020204030204" pitchFamily="34" charset="0"/>
                <a:sym typeface="宋体" panose="02010600030101010101" pitchFamily="2" charset="-122"/>
              </a:rPr>
              <a:t>Actor</a:t>
            </a:r>
            <a:r>
              <a:rPr lang="zh-CN" altLang="en-US" sz="1400" dirty="0">
                <a:solidFill>
                  <a:srgbClr val="2E3740"/>
                </a:solidFill>
                <a:latin typeface="Calibri" panose="020F0502020204030204" pitchFamily="34" charset="0"/>
                <a:sym typeface="宋体" panose="02010600030101010101" pitchFamily="2" charset="-122"/>
              </a:rPr>
              <a:t>）是指存在于系统外部并直接与系统进行交互的人、系统、子系统</a:t>
            </a:r>
            <a:endParaRPr lang="en-US" altLang="zh-CN" sz="1400" dirty="0">
              <a:solidFill>
                <a:srgbClr val="2E3740"/>
              </a:solidFill>
              <a:latin typeface="Calibri" panose="020F0502020204030204" pitchFamily="34" charset="0"/>
              <a:sym typeface="宋体" panose="02010600030101010101" pitchFamily="2" charset="-122"/>
            </a:endParaRPr>
          </a:p>
          <a:p>
            <a:pPr marL="0" indent="0" eaLnBrk="1" fontAlgn="auto" hangingPunct="1">
              <a:lnSpc>
                <a:spcPct val="150000"/>
              </a:lnSpc>
              <a:spcBef>
                <a:spcPts val="0"/>
              </a:spcBef>
              <a:spcAft>
                <a:spcPts val="0"/>
              </a:spcAft>
              <a:defRPr/>
            </a:pPr>
            <a:r>
              <a:rPr lang="en-US" altLang="zh-CN" sz="1400" dirty="0">
                <a:solidFill>
                  <a:srgbClr val="2E3740"/>
                </a:solidFill>
                <a:latin typeface="Calibri" panose="020F0502020204030204" pitchFamily="34" charset="0"/>
                <a:sym typeface="宋体" panose="02010600030101010101" pitchFamily="2" charset="-122"/>
              </a:rPr>
              <a:t>       </a:t>
            </a:r>
            <a:r>
              <a:rPr lang="zh-CN" altLang="en-US" sz="1400" dirty="0">
                <a:solidFill>
                  <a:srgbClr val="2E3740"/>
                </a:solidFill>
                <a:latin typeface="Calibri" panose="020F0502020204030204" pitchFamily="34" charset="0"/>
                <a:sym typeface="宋体" panose="02010600030101010101" pitchFamily="2" charset="-122"/>
              </a:rPr>
              <a:t>或类的外部实体的抽象。 </a:t>
            </a:r>
          </a:p>
        </p:txBody>
      </p:sp>
      <p:sp>
        <p:nvSpPr>
          <p:cNvPr id="29714" name="矩形 28"/>
          <p:cNvSpPr>
            <a:spLocks noChangeArrowheads="1"/>
          </p:cNvSpPr>
          <p:nvPr/>
        </p:nvSpPr>
        <p:spPr bwMode="auto">
          <a:xfrm>
            <a:off x="1360488" y="4221163"/>
            <a:ext cx="3081337"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400">
                <a:latin typeface="Arial" panose="020B0604020202020204" pitchFamily="34" charset="0"/>
                <a:ea typeface="宋体" panose="02010600030101010101" pitchFamily="2" charset="-122"/>
              </a:rPr>
              <a:t>由于参与者实质上也是类，所以它拥有与类相同的关系描述，即参与者与参与者之间主要是泛化关系（或称为“继承”关系）。 </a:t>
            </a:r>
            <a:endParaRPr lang="zh-CN" altLang="en-US" sz="1800">
              <a:latin typeface="Arial" panose="020B0604020202020204" pitchFamily="34" charset="0"/>
              <a:ea typeface="宋体" panose="02010600030101010101" pitchFamily="2" charset="-122"/>
            </a:endParaRPr>
          </a:p>
        </p:txBody>
      </p:sp>
      <p:pic>
        <p:nvPicPr>
          <p:cNvPr id="2971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3" y="5749925"/>
            <a:ext cx="21050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675" y="3568700"/>
            <a:ext cx="264795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文本框 8"/>
          <p:cNvSpPr txBox="1">
            <a:spLocks noChangeArrowheads="1"/>
          </p:cNvSpPr>
          <p:nvPr/>
        </p:nvSpPr>
        <p:spPr bwMode="auto">
          <a:xfrm>
            <a:off x="6580188" y="-757238"/>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latin typeface="Arial" panose="020B0604020202020204" pitchFamily="34" charset="0"/>
                <a:ea typeface="宋体" panose="02010600030101010101" pitchFamily="2" charset="-122"/>
              </a:rPr>
              <a:t>请在此放置您的文字</a:t>
            </a:r>
          </a:p>
        </p:txBody>
      </p:sp>
      <p:sp>
        <p:nvSpPr>
          <p:cNvPr id="10" name="矩形 9">
            <a:extLst>
              <a:ext uri="{FF2B5EF4-FFF2-40B4-BE49-F238E27FC236}">
                <a16:creationId xmlns:a16="http://schemas.microsoft.com/office/drawing/2014/main" xmlns="" id="{9B092783-13CF-4FC8-B177-DC94D2FFB175}"/>
              </a:ext>
            </a:extLst>
          </p:cNvPr>
          <p:cNvSpPr/>
          <p:nvPr/>
        </p:nvSpPr>
        <p:spPr>
          <a:xfrm>
            <a:off x="3233738" y="2967038"/>
            <a:ext cx="5724525" cy="923925"/>
          </a:xfrm>
          <a:prstGeom prst="rect">
            <a:avLst/>
          </a:prstGeom>
          <a:noFill/>
        </p:spPr>
        <p:txBody>
          <a:bodyPr wrap="none">
            <a:spAutoFit/>
          </a:bodyPr>
          <a:lstStyle/>
          <a:p>
            <a:pPr algn="ctr" eaLnBrk="1" fontAlgn="auto" hangingPunct="1">
              <a:spcBef>
                <a:spcPts val="0"/>
              </a:spcBef>
              <a:spcAft>
                <a:spcPts val="0"/>
              </a:spcAft>
              <a:defRPr/>
            </a:pPr>
            <a:r>
              <a:rPr lang="zh-CN" altLang="en-US" sz="5400" dirty="0">
                <a:ln w="0"/>
                <a:effectLst>
                  <a:outerShdw blurRad="38100" dist="19050" dir="2700000" algn="tl" rotWithShape="0">
                    <a:schemeClr val="dk1">
                      <a:alpha val="40000"/>
                    </a:schemeClr>
                  </a:outerShdw>
                </a:effectLst>
                <a:latin typeface="+mn-lt"/>
                <a:ea typeface="+mn-ea"/>
              </a:rPr>
              <a:t>这页看最后的效果</a:t>
            </a:r>
          </a:p>
        </p:txBody>
      </p:sp>
    </p:spTree>
    <p:extLst>
      <p:ext uri="{BB962C8B-B14F-4D97-AF65-F5344CB8AC3E}">
        <p14:creationId xmlns:p14="http://schemas.microsoft.com/office/powerpoint/2010/main" val="34783819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1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3480613" y="987425"/>
            <a:ext cx="5057211" cy="711200"/>
            <a:chOff x="3944938" y="987425"/>
            <a:chExt cx="3860800" cy="711200"/>
          </a:xfrm>
        </p:grpSpPr>
        <p:sp>
          <p:nvSpPr>
            <p:cNvPr id="3" name="矩形 2">
              <a:extLst>
                <a:ext uri="{FF2B5EF4-FFF2-40B4-BE49-F238E27FC236}">
                  <a16:creationId xmlns:a16="http://schemas.microsoft.com/office/drawing/2014/main" xmlns="" id="{3CAA245A-4E87-42E9-9093-AEE6758B460B}"/>
                </a:ext>
              </a:extLst>
            </p:cNvPr>
            <p:cNvSpPr/>
            <p:nvPr/>
          </p:nvSpPr>
          <p:spPr bwMode="auto">
            <a:xfrm>
              <a:off x="3944938" y="987425"/>
              <a:ext cx="3860800"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3" name="文本框 3"/>
            <p:cNvSpPr txBox="1">
              <a:spLocks noChangeArrowheads="1"/>
            </p:cNvSpPr>
            <p:nvPr/>
          </p:nvSpPr>
          <p:spPr bwMode="auto">
            <a:xfrm>
              <a:off x="4889499" y="1111250"/>
              <a:ext cx="22260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是什么？</a:t>
              </a:r>
            </a:p>
          </p:txBody>
        </p:sp>
      </p:grpSp>
      <p:sp>
        <p:nvSpPr>
          <p:cNvPr id="4103" name="箭头: 下 4"/>
          <p:cNvSpPr>
            <a:spLocks noChangeArrowheads="1"/>
          </p:cNvSpPr>
          <p:nvPr/>
        </p:nvSpPr>
        <p:spPr bwMode="auto">
          <a:xfrm>
            <a:off x="5283200" y="1841500"/>
            <a:ext cx="1101725" cy="915988"/>
          </a:xfrm>
          <a:prstGeom prst="downArrow">
            <a:avLst>
              <a:gd name="adj1" fmla="val 50000"/>
              <a:gd name="adj2"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1800">
              <a:latin typeface="Arial" panose="020B0604020202020204" pitchFamily="34" charset="0"/>
            </a:endParaRPr>
          </a:p>
        </p:txBody>
      </p:sp>
      <p:grpSp>
        <p:nvGrpSpPr>
          <p:cNvPr id="4104" name="组合 5"/>
          <p:cNvGrpSpPr>
            <a:grpSpLocks/>
          </p:cNvGrpSpPr>
          <p:nvPr/>
        </p:nvGrpSpPr>
        <p:grpSpPr bwMode="auto">
          <a:xfrm>
            <a:off x="750888" y="2816225"/>
            <a:ext cx="2805112" cy="2218112"/>
            <a:chOff x="2332332" y="3764145"/>
            <a:chExt cx="2670084" cy="744688"/>
          </a:xfrm>
        </p:grpSpPr>
        <p:sp>
          <p:nvSpPr>
            <p:cNvPr id="34" name="矩形 33">
              <a:extLst>
                <a:ext uri="{FF2B5EF4-FFF2-40B4-BE49-F238E27FC236}">
                  <a16:creationId xmlns:a16="http://schemas.microsoft.com/office/drawing/2014/main" xmlns="" id="{2B502B36-9D5D-443A-9115-6C3EC8E10F02}"/>
                </a:ext>
              </a:extLst>
            </p:cNvPr>
            <p:cNvSpPr/>
            <p:nvPr/>
          </p:nvSpPr>
          <p:spPr bwMode="auto">
            <a:xfrm>
              <a:off x="2332332" y="3764145"/>
              <a:ext cx="2670084" cy="71099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1" name="文本框 34"/>
            <p:cNvSpPr txBox="1">
              <a:spLocks noChangeArrowheads="1"/>
            </p:cNvSpPr>
            <p:nvPr/>
          </p:nvSpPr>
          <p:spPr bwMode="auto">
            <a:xfrm>
              <a:off x="2591213" y="3877491"/>
              <a:ext cx="2141015" cy="63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 = Unified</a:t>
              </a:r>
              <a:r>
                <a:rPr lang="zh-CN" altLang="en-US" b="1" dirty="0">
                  <a:solidFill>
                    <a:schemeClr val="bg1"/>
                  </a:solidFill>
                  <a:latin typeface="Arial" panose="020B0604020202020204" pitchFamily="34" charset="0"/>
                </a:rPr>
                <a:t> </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统一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通用的标准</a:t>
              </a:r>
            </a:p>
            <a:p>
              <a:pPr eaLnBrk="1" hangingPunct="1">
                <a:lnSpc>
                  <a:spcPct val="100000"/>
                </a:lnSpc>
                <a:spcBef>
                  <a:spcPct val="0"/>
                </a:spcBef>
                <a:buFont typeface="Arial" panose="020B0604020202020204" pitchFamily="34" charset="0"/>
                <a:buNone/>
              </a:pPr>
              <a:endParaRPr lang="en-US" altLang="zh-CN" sz="1800" b="1" dirty="0">
                <a:solidFill>
                  <a:schemeClr val="bg1"/>
                </a:solidFill>
                <a:latin typeface="Arial" panose="020B0604020202020204" pitchFamily="34" charset="0"/>
              </a:endParaRPr>
            </a:p>
          </p:txBody>
        </p:sp>
      </p:grpSp>
      <p:grpSp>
        <p:nvGrpSpPr>
          <p:cNvPr id="4105" name="组合 36"/>
          <p:cNvGrpSpPr>
            <a:grpSpLocks/>
          </p:cNvGrpSpPr>
          <p:nvPr/>
        </p:nvGrpSpPr>
        <p:grpSpPr bwMode="auto">
          <a:xfrm>
            <a:off x="3966641" y="2816227"/>
            <a:ext cx="3855492" cy="2122694"/>
            <a:chOff x="2332332" y="3764145"/>
            <a:chExt cx="2670084" cy="711200"/>
          </a:xfrm>
        </p:grpSpPr>
        <p:sp>
          <p:nvSpPr>
            <p:cNvPr id="38" name="矩形 37">
              <a:extLst>
                <a:ext uri="{FF2B5EF4-FFF2-40B4-BE49-F238E27FC236}">
                  <a16:creationId xmlns:a16="http://schemas.microsoft.com/office/drawing/2014/main" xmlns="" id="{59DD4244-F39A-43E5-ACFF-CAA32D3F6FC3}"/>
                </a:ext>
              </a:extLst>
            </p:cNvPr>
            <p:cNvSpPr/>
            <p:nvPr/>
          </p:nvSpPr>
          <p:spPr bwMode="auto">
            <a:xfrm>
              <a:off x="2332332"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9" name="文本框 38"/>
            <p:cNvSpPr txBox="1">
              <a:spLocks noChangeArrowheads="1"/>
            </p:cNvSpPr>
            <p:nvPr/>
          </p:nvSpPr>
          <p:spPr bwMode="auto">
            <a:xfrm>
              <a:off x="2438496" y="3868337"/>
              <a:ext cx="2433933" cy="4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M = Modeling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建模</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建立软件系统的模型</a:t>
              </a:r>
              <a:endParaRPr lang="en-US" altLang="zh-CN" b="1" dirty="0">
                <a:solidFill>
                  <a:schemeClr val="bg1"/>
                </a:solidFill>
                <a:latin typeface="Arial" panose="020B0604020202020204" pitchFamily="34" charset="0"/>
              </a:endParaRPr>
            </a:p>
          </p:txBody>
        </p:sp>
      </p:grpSp>
      <p:grpSp>
        <p:nvGrpSpPr>
          <p:cNvPr id="4106" name="组合 39"/>
          <p:cNvGrpSpPr>
            <a:grpSpLocks/>
          </p:cNvGrpSpPr>
          <p:nvPr/>
        </p:nvGrpSpPr>
        <p:grpSpPr bwMode="auto">
          <a:xfrm>
            <a:off x="8160102" y="2816227"/>
            <a:ext cx="3655179" cy="2122091"/>
            <a:chOff x="2447074" y="3764145"/>
            <a:chExt cx="2670084" cy="711200"/>
          </a:xfrm>
        </p:grpSpPr>
        <p:sp>
          <p:nvSpPr>
            <p:cNvPr id="41" name="矩形 40">
              <a:extLst>
                <a:ext uri="{FF2B5EF4-FFF2-40B4-BE49-F238E27FC236}">
                  <a16:creationId xmlns:a16="http://schemas.microsoft.com/office/drawing/2014/main" xmlns="" id="{BF25A097-40FF-486B-A1D7-CE95135B06CD}"/>
                </a:ext>
              </a:extLst>
            </p:cNvPr>
            <p:cNvSpPr/>
            <p:nvPr/>
          </p:nvSpPr>
          <p:spPr bwMode="auto">
            <a:xfrm>
              <a:off x="2447074"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7" name="文本框 41"/>
            <p:cNvSpPr txBox="1">
              <a:spLocks noChangeArrowheads="1"/>
            </p:cNvSpPr>
            <p:nvPr/>
          </p:nvSpPr>
          <p:spPr bwMode="auto">
            <a:xfrm>
              <a:off x="2609934" y="3801507"/>
              <a:ext cx="2312089" cy="60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L = language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语言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按照特定规则和模式组成的符号系统</a:t>
              </a:r>
              <a:endParaRPr lang="en-US" altLang="zh-CN" b="1" dirty="0">
                <a:solidFill>
                  <a:schemeClr val="bg1"/>
                </a:solidFill>
                <a:latin typeface="Arial" panose="020B0604020202020204" pitchFamily="34" charset="0"/>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762" y="743892"/>
            <a:ext cx="2323486" cy="2229472"/>
          </a:xfrm>
          <a:prstGeom prst="rect">
            <a:avLst/>
          </a:prstGeom>
        </p:spPr>
      </p:pic>
    </p:spTree>
    <p:extLst>
      <p:ext uri="{BB962C8B-B14F-4D97-AF65-F5344CB8AC3E}">
        <p14:creationId xmlns:p14="http://schemas.microsoft.com/office/powerpoint/2010/main" val="351373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1000"/>
                                        <p:tgtEl>
                                          <p:spTgt spid="4103"/>
                                        </p:tgtEl>
                                      </p:cBhvr>
                                    </p:animEffect>
                                    <p:anim calcmode="lin" valueType="num">
                                      <p:cBhvr>
                                        <p:cTn id="13" dur="1000" fill="hold"/>
                                        <p:tgtEl>
                                          <p:spTgt spid="4103"/>
                                        </p:tgtEl>
                                        <p:attrNameLst>
                                          <p:attrName>ppt_x</p:attrName>
                                        </p:attrNameLst>
                                      </p:cBhvr>
                                      <p:tavLst>
                                        <p:tav tm="0">
                                          <p:val>
                                            <p:strVal val="#ppt_x"/>
                                          </p:val>
                                        </p:tav>
                                        <p:tav tm="100000">
                                          <p:val>
                                            <p:strVal val="#ppt_x"/>
                                          </p:val>
                                        </p:tav>
                                      </p:tavLst>
                                    </p:anim>
                                    <p:anim calcmode="lin" valueType="num">
                                      <p:cBhvr>
                                        <p:cTn id="14"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animEffect transition="in" filter="fade">
                                      <p:cBhvr>
                                        <p:cTn id="19" dur="1000"/>
                                        <p:tgtEl>
                                          <p:spTgt spid="4104"/>
                                        </p:tgtEl>
                                      </p:cBhvr>
                                    </p:animEffect>
                                    <p:anim calcmode="lin" valueType="num">
                                      <p:cBhvr>
                                        <p:cTn id="20" dur="1000" fill="hold"/>
                                        <p:tgtEl>
                                          <p:spTgt spid="4104"/>
                                        </p:tgtEl>
                                        <p:attrNameLst>
                                          <p:attrName>ppt_x</p:attrName>
                                        </p:attrNameLst>
                                      </p:cBhvr>
                                      <p:tavLst>
                                        <p:tav tm="0">
                                          <p:val>
                                            <p:strVal val="#ppt_x"/>
                                          </p:val>
                                        </p:tav>
                                        <p:tav tm="100000">
                                          <p:val>
                                            <p:strVal val="#ppt_x"/>
                                          </p:val>
                                        </p:tav>
                                      </p:tavLst>
                                    </p:anim>
                                    <p:anim calcmode="lin" valueType="num">
                                      <p:cBhvr>
                                        <p:cTn id="21"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4105"/>
                                        </p:tgtEl>
                                        <p:attrNameLst>
                                          <p:attrName>style.visibility</p:attrName>
                                        </p:attrNameLst>
                                      </p:cBhvr>
                                      <p:to>
                                        <p:strVal val="visible"/>
                                      </p:to>
                                    </p:set>
                                    <p:animEffect transition="in" filter="fade">
                                      <p:cBhvr>
                                        <p:cTn id="26" dur="1000"/>
                                        <p:tgtEl>
                                          <p:spTgt spid="4105"/>
                                        </p:tgtEl>
                                      </p:cBhvr>
                                    </p:animEffect>
                                    <p:anim calcmode="lin" valueType="num">
                                      <p:cBhvr>
                                        <p:cTn id="27" dur="1000" fill="hold"/>
                                        <p:tgtEl>
                                          <p:spTgt spid="4105"/>
                                        </p:tgtEl>
                                        <p:attrNameLst>
                                          <p:attrName>ppt_x</p:attrName>
                                        </p:attrNameLst>
                                      </p:cBhvr>
                                      <p:tavLst>
                                        <p:tav tm="0">
                                          <p:val>
                                            <p:strVal val="#ppt_x"/>
                                          </p:val>
                                        </p:tav>
                                        <p:tav tm="100000">
                                          <p:val>
                                            <p:strVal val="#ppt_x"/>
                                          </p:val>
                                        </p:tav>
                                      </p:tavLst>
                                    </p:anim>
                                    <p:anim calcmode="lin" valueType="num">
                                      <p:cBhvr>
                                        <p:cTn id="28"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4106"/>
                                        </p:tgtEl>
                                        <p:attrNameLst>
                                          <p:attrName>style.visibility</p:attrName>
                                        </p:attrNameLst>
                                      </p:cBhvr>
                                      <p:to>
                                        <p:strVal val="visible"/>
                                      </p:to>
                                    </p:set>
                                    <p:animEffect transition="in" filter="fade">
                                      <p:cBhvr>
                                        <p:cTn id="33" dur="1000"/>
                                        <p:tgtEl>
                                          <p:spTgt spid="4106"/>
                                        </p:tgtEl>
                                      </p:cBhvr>
                                    </p:animEffect>
                                    <p:anim calcmode="lin" valueType="num">
                                      <p:cBhvr>
                                        <p:cTn id="34" dur="1000" fill="hold"/>
                                        <p:tgtEl>
                                          <p:spTgt spid="4106"/>
                                        </p:tgtEl>
                                        <p:attrNameLst>
                                          <p:attrName>ppt_x</p:attrName>
                                        </p:attrNameLst>
                                      </p:cBhvr>
                                      <p:tavLst>
                                        <p:tav tm="0">
                                          <p:val>
                                            <p:strVal val="#ppt_x"/>
                                          </p:val>
                                        </p:tav>
                                        <p:tav tm="100000">
                                          <p:val>
                                            <p:strVal val="#ppt_x"/>
                                          </p:val>
                                        </p:tav>
                                      </p:tavLst>
                                    </p:anim>
                                    <p:anim calcmode="lin" valueType="num">
                                      <p:cBhvr>
                                        <p:cTn id="35"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869950" y="1476375"/>
            <a:ext cx="4949825" cy="1012825"/>
            <a:chOff x="869950" y="1476801"/>
            <a:chExt cx="4949825" cy="1012399"/>
          </a:xfrm>
        </p:grpSpPr>
        <p:sp>
          <p:nvSpPr>
            <p:cNvPr id="6173" name="任意多边形 29"/>
            <p:cNvSpPr>
              <a:spLocks noChangeArrowheads="1"/>
            </p:cNvSpPr>
            <p:nvPr/>
          </p:nvSpPr>
          <p:spPr bwMode="auto">
            <a:xfrm>
              <a:off x="869950" y="14954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4" name="矩形 8"/>
            <p:cNvSpPr>
              <a:spLocks noChangeArrowheads="1"/>
            </p:cNvSpPr>
            <p:nvPr/>
          </p:nvSpPr>
          <p:spPr bwMode="auto">
            <a:xfrm>
              <a:off x="2019300" y="1476801"/>
              <a:ext cx="3800475" cy="66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是一种语言</a:t>
              </a:r>
              <a:endParaRPr lang="en-US" altLang="zh-CN" b="1" dirty="0">
                <a:solidFill>
                  <a:srgbClr val="2E3740"/>
                </a:solidFill>
              </a:endParaRPr>
            </a:p>
          </p:txBody>
        </p:sp>
      </p:grpSp>
      <p:grpSp>
        <p:nvGrpSpPr>
          <p:cNvPr id="4" name="组合 3"/>
          <p:cNvGrpSpPr>
            <a:grpSpLocks/>
          </p:cNvGrpSpPr>
          <p:nvPr/>
        </p:nvGrpSpPr>
        <p:grpSpPr bwMode="auto">
          <a:xfrm>
            <a:off x="869950" y="3048000"/>
            <a:ext cx="4949825" cy="1054100"/>
            <a:chOff x="869950" y="3048263"/>
            <a:chExt cx="4949825" cy="1053837"/>
          </a:xfrm>
        </p:grpSpPr>
        <p:sp>
          <p:nvSpPr>
            <p:cNvPr id="6171" name="任意多边形 30"/>
            <p:cNvSpPr>
              <a:spLocks noChangeArrowheads="1"/>
            </p:cNvSpPr>
            <p:nvPr/>
          </p:nvSpPr>
          <p:spPr bwMode="auto">
            <a:xfrm>
              <a:off x="869950" y="31083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2" name="矩形 9"/>
            <p:cNvSpPr>
              <a:spLocks noChangeArrowheads="1"/>
            </p:cNvSpPr>
            <p:nvPr/>
          </p:nvSpPr>
          <p:spPr bwMode="auto">
            <a:xfrm>
              <a:off x="2019300" y="3048263"/>
              <a:ext cx="3800475" cy="86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Font typeface="Arial" panose="020B0604020202020204" pitchFamily="34" charset="0"/>
                <a:buNone/>
              </a:pPr>
              <a:r>
                <a:rPr lang="en-US" altLang="zh-CN" b="1" dirty="0">
                  <a:solidFill>
                    <a:srgbClr val="2E3740"/>
                  </a:solidFill>
                </a:rPr>
                <a:t>UML</a:t>
              </a:r>
              <a:r>
                <a:rPr lang="zh-CN" altLang="zh-CN" b="1" dirty="0">
                  <a:solidFill>
                    <a:srgbClr val="2E3740"/>
                  </a:solidFill>
                </a:rPr>
                <a:t>是一种可用于详细描述的语言</a:t>
              </a:r>
            </a:p>
          </p:txBody>
        </p:sp>
      </p:grpSp>
      <p:grpSp>
        <p:nvGrpSpPr>
          <p:cNvPr id="3" name="组合 2"/>
          <p:cNvGrpSpPr>
            <a:grpSpLocks/>
          </p:cNvGrpSpPr>
          <p:nvPr/>
        </p:nvGrpSpPr>
        <p:grpSpPr bwMode="auto">
          <a:xfrm>
            <a:off x="6526213" y="1244600"/>
            <a:ext cx="4999037" cy="1311193"/>
            <a:chOff x="6526213" y="1244051"/>
            <a:chExt cx="4999037" cy="1311770"/>
          </a:xfrm>
        </p:grpSpPr>
        <p:sp>
          <p:nvSpPr>
            <p:cNvPr id="6169" name="任意多边形 34"/>
            <p:cNvSpPr>
              <a:spLocks noChangeArrowheads="1"/>
            </p:cNvSpPr>
            <p:nvPr/>
          </p:nvSpPr>
          <p:spPr bwMode="auto">
            <a:xfrm>
              <a:off x="6526213" y="1498600"/>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0" name="矩形 11"/>
            <p:cNvSpPr>
              <a:spLocks noChangeArrowheads="1"/>
            </p:cNvSpPr>
            <p:nvPr/>
          </p:nvSpPr>
          <p:spPr bwMode="auto">
            <a:xfrm>
              <a:off x="7724775" y="1244051"/>
              <a:ext cx="3800475" cy="131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rPr>
                <a:t>UML</a:t>
              </a:r>
              <a:r>
                <a:rPr lang="zh-CN" altLang="zh-CN" b="1" dirty="0">
                  <a:solidFill>
                    <a:srgbClr val="2E3740"/>
                  </a:solidFill>
                </a:rPr>
                <a:t>是一种用于可视化语言</a:t>
              </a:r>
              <a:endParaRPr lang="en-US" altLang="zh-CN" b="1" dirty="0">
                <a:solidFill>
                  <a:srgbClr val="2E3740"/>
                </a:solidFill>
              </a:endParaRPr>
            </a:p>
          </p:txBody>
        </p:sp>
      </p:grpSp>
      <p:grpSp>
        <p:nvGrpSpPr>
          <p:cNvPr id="5" name="组合 4"/>
          <p:cNvGrpSpPr>
            <a:grpSpLocks/>
          </p:cNvGrpSpPr>
          <p:nvPr/>
        </p:nvGrpSpPr>
        <p:grpSpPr bwMode="auto">
          <a:xfrm>
            <a:off x="6526213" y="2859088"/>
            <a:ext cx="4999037" cy="1311193"/>
            <a:chOff x="6526213" y="2858940"/>
            <a:chExt cx="4999037" cy="1311349"/>
          </a:xfrm>
        </p:grpSpPr>
        <p:sp>
          <p:nvSpPr>
            <p:cNvPr id="6167" name="任意多边形 33"/>
            <p:cNvSpPr>
              <a:spLocks noChangeArrowheads="1"/>
            </p:cNvSpPr>
            <p:nvPr/>
          </p:nvSpPr>
          <p:spPr bwMode="auto">
            <a:xfrm>
              <a:off x="6526213" y="3108325"/>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8" name="矩形 12"/>
            <p:cNvSpPr>
              <a:spLocks noChangeArrowheads="1"/>
            </p:cNvSpPr>
            <p:nvPr/>
          </p:nvSpPr>
          <p:spPr bwMode="auto">
            <a:xfrm>
              <a:off x="7724775" y="2858940"/>
              <a:ext cx="3800475" cy="131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是一种用于构造的语言</a:t>
              </a:r>
              <a:endParaRPr lang="en-US" altLang="zh-CN" b="1" dirty="0">
                <a:solidFill>
                  <a:srgbClr val="2E3740"/>
                </a:solidFill>
              </a:endParaRPr>
            </a:p>
          </p:txBody>
        </p:sp>
      </p:grpSp>
      <p:sp>
        <p:nvSpPr>
          <p:cNvPr id="6153" name="Freeform 6"/>
          <p:cNvSpPr>
            <a:spLocks noEditPoints="1" noChangeArrowheads="1"/>
          </p:cNvSpPr>
          <p:nvPr/>
        </p:nvSpPr>
        <p:spPr bwMode="auto">
          <a:xfrm>
            <a:off x="6692900" y="1635125"/>
            <a:ext cx="488950" cy="493713"/>
          </a:xfrm>
          <a:custGeom>
            <a:avLst/>
            <a:gdLst>
              <a:gd name="T0" fmla="*/ 2147483646 w 197"/>
              <a:gd name="T1" fmla="*/ 0 h 198"/>
              <a:gd name="T2" fmla="*/ 0 w 197"/>
              <a:gd name="T3" fmla="*/ 2147483646 h 198"/>
              <a:gd name="T4" fmla="*/ 2147483646 w 197"/>
              <a:gd name="T5" fmla="*/ 2147483646 h 198"/>
              <a:gd name="T6" fmla="*/ 2147483646 w 197"/>
              <a:gd name="T7" fmla="*/ 2147483646 h 198"/>
              <a:gd name="T8" fmla="*/ 2147483646 w 197"/>
              <a:gd name="T9" fmla="*/ 0 h 198"/>
              <a:gd name="T10" fmla="*/ 2147483646 w 197"/>
              <a:gd name="T11" fmla="*/ 2147483646 h 198"/>
              <a:gd name="T12" fmla="*/ 2147483646 w 197"/>
              <a:gd name="T13" fmla="*/ 2147483646 h 198"/>
              <a:gd name="T14" fmla="*/ 2147483646 w 197"/>
              <a:gd name="T15" fmla="*/ 2147483646 h 198"/>
              <a:gd name="T16" fmla="*/ 2147483646 w 197"/>
              <a:gd name="T17" fmla="*/ 2147483646 h 198"/>
              <a:gd name="T18" fmla="*/ 2147483646 w 197"/>
              <a:gd name="T19" fmla="*/ 2147483646 h 198"/>
              <a:gd name="T20" fmla="*/ 2147483646 w 197"/>
              <a:gd name="T21" fmla="*/ 2147483646 h 198"/>
              <a:gd name="T22" fmla="*/ 2147483646 w 197"/>
              <a:gd name="T23" fmla="*/ 2147483646 h 198"/>
              <a:gd name="T24" fmla="*/ 2147483646 w 197"/>
              <a:gd name="T25" fmla="*/ 2147483646 h 198"/>
              <a:gd name="T26" fmla="*/ 2147483646 w 197"/>
              <a:gd name="T27" fmla="*/ 2147483646 h 198"/>
              <a:gd name="T28" fmla="*/ 2147483646 w 197"/>
              <a:gd name="T29" fmla="*/ 2147483646 h 198"/>
              <a:gd name="T30" fmla="*/ 2147483646 w 197"/>
              <a:gd name="T31" fmla="*/ 2147483646 h 198"/>
              <a:gd name="T32" fmla="*/ 2147483646 w 197"/>
              <a:gd name="T33" fmla="*/ 2147483646 h 198"/>
              <a:gd name="T34" fmla="*/ 2147483646 w 197"/>
              <a:gd name="T35" fmla="*/ 2147483646 h 198"/>
              <a:gd name="T36" fmla="*/ 2147483646 w 197"/>
              <a:gd name="T37" fmla="*/ 2147483646 h 198"/>
              <a:gd name="T38" fmla="*/ 2147483646 w 197"/>
              <a:gd name="T39" fmla="*/ 2147483646 h 198"/>
              <a:gd name="T40" fmla="*/ 2147483646 w 197"/>
              <a:gd name="T41" fmla="*/ 2147483646 h 198"/>
              <a:gd name="T42" fmla="*/ 2147483646 w 197"/>
              <a:gd name="T43" fmla="*/ 2147483646 h 198"/>
              <a:gd name="T44" fmla="*/ 2147483646 w 197"/>
              <a:gd name="T45" fmla="*/ 2147483646 h 198"/>
              <a:gd name="T46" fmla="*/ 2147483646 w 197"/>
              <a:gd name="T47" fmla="*/ 2147483646 h 198"/>
              <a:gd name="T48" fmla="*/ 2147483646 w 197"/>
              <a:gd name="T49" fmla="*/ 2147483646 h 198"/>
              <a:gd name="T50" fmla="*/ 2147483646 w 197"/>
              <a:gd name="T51" fmla="*/ 2147483646 h 198"/>
              <a:gd name="T52" fmla="*/ 2147483646 w 197"/>
              <a:gd name="T53" fmla="*/ 2147483646 h 198"/>
              <a:gd name="T54" fmla="*/ 2147483646 w 197"/>
              <a:gd name="T55" fmla="*/ 2147483646 h 198"/>
              <a:gd name="T56" fmla="*/ 2147483646 w 197"/>
              <a:gd name="T57" fmla="*/ 2147483646 h 198"/>
              <a:gd name="T58" fmla="*/ 2147483646 w 197"/>
              <a:gd name="T59" fmla="*/ 2147483646 h 198"/>
              <a:gd name="T60" fmla="*/ 2147483646 w 197"/>
              <a:gd name="T61" fmla="*/ 2147483646 h 198"/>
              <a:gd name="T62" fmla="*/ 2147483646 w 197"/>
              <a:gd name="T63" fmla="*/ 2147483646 h 198"/>
              <a:gd name="T64" fmla="*/ 2147483646 w 197"/>
              <a:gd name="T65" fmla="*/ 2147483646 h 198"/>
              <a:gd name="T66" fmla="*/ 2147483646 w 197"/>
              <a:gd name="T67" fmla="*/ 2147483646 h 198"/>
              <a:gd name="T68" fmla="*/ 2147483646 w 197"/>
              <a:gd name="T69" fmla="*/ 2147483646 h 1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7"/>
              <a:gd name="T106" fmla="*/ 0 h 198"/>
              <a:gd name="T107" fmla="*/ 197 w 197"/>
              <a:gd name="T108" fmla="*/ 198 h 1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7" h="198">
                <a:moveTo>
                  <a:pt x="99" y="0"/>
                </a:moveTo>
                <a:cubicBezTo>
                  <a:pt x="44" y="0"/>
                  <a:pt x="0" y="45"/>
                  <a:pt x="0" y="99"/>
                </a:cubicBezTo>
                <a:cubicBezTo>
                  <a:pt x="0" y="153"/>
                  <a:pt x="44" y="198"/>
                  <a:pt x="99" y="198"/>
                </a:cubicBezTo>
                <a:cubicBezTo>
                  <a:pt x="153" y="198"/>
                  <a:pt x="197" y="153"/>
                  <a:pt x="197" y="99"/>
                </a:cubicBezTo>
                <a:cubicBezTo>
                  <a:pt x="197" y="45"/>
                  <a:pt x="153" y="0"/>
                  <a:pt x="99" y="0"/>
                </a:cubicBezTo>
                <a:close/>
                <a:moveTo>
                  <a:pt x="99" y="184"/>
                </a:moveTo>
                <a:cubicBezTo>
                  <a:pt x="74" y="184"/>
                  <a:pt x="51" y="173"/>
                  <a:pt x="36" y="156"/>
                </a:cubicBezTo>
                <a:cubicBezTo>
                  <a:pt x="37" y="154"/>
                  <a:pt x="41" y="142"/>
                  <a:pt x="44" y="136"/>
                </a:cubicBezTo>
                <a:cubicBezTo>
                  <a:pt x="47" y="130"/>
                  <a:pt x="48" y="129"/>
                  <a:pt x="54" y="123"/>
                </a:cubicBezTo>
                <a:cubicBezTo>
                  <a:pt x="61" y="117"/>
                  <a:pt x="41" y="115"/>
                  <a:pt x="36" y="110"/>
                </a:cubicBezTo>
                <a:cubicBezTo>
                  <a:pt x="31" y="105"/>
                  <a:pt x="29" y="105"/>
                  <a:pt x="24" y="101"/>
                </a:cubicBezTo>
                <a:cubicBezTo>
                  <a:pt x="20" y="98"/>
                  <a:pt x="17" y="112"/>
                  <a:pt x="16" y="119"/>
                </a:cubicBezTo>
                <a:cubicBezTo>
                  <a:pt x="15" y="113"/>
                  <a:pt x="14" y="106"/>
                  <a:pt x="14" y="99"/>
                </a:cubicBezTo>
                <a:cubicBezTo>
                  <a:pt x="14" y="81"/>
                  <a:pt x="20" y="64"/>
                  <a:pt x="29" y="51"/>
                </a:cubicBezTo>
                <a:cubicBezTo>
                  <a:pt x="26" y="59"/>
                  <a:pt x="24" y="71"/>
                  <a:pt x="34" y="67"/>
                </a:cubicBezTo>
                <a:cubicBezTo>
                  <a:pt x="46" y="63"/>
                  <a:pt x="47" y="59"/>
                  <a:pt x="47" y="59"/>
                </a:cubicBezTo>
                <a:cubicBezTo>
                  <a:pt x="54" y="47"/>
                  <a:pt x="54" y="47"/>
                  <a:pt x="54" y="47"/>
                </a:cubicBezTo>
                <a:cubicBezTo>
                  <a:pt x="54" y="47"/>
                  <a:pt x="55" y="63"/>
                  <a:pt x="56" y="66"/>
                </a:cubicBezTo>
                <a:cubicBezTo>
                  <a:pt x="58" y="68"/>
                  <a:pt x="63" y="75"/>
                  <a:pt x="65" y="65"/>
                </a:cubicBezTo>
                <a:cubicBezTo>
                  <a:pt x="69" y="48"/>
                  <a:pt x="69" y="43"/>
                  <a:pt x="76" y="43"/>
                </a:cubicBezTo>
                <a:cubicBezTo>
                  <a:pt x="82" y="43"/>
                  <a:pt x="95" y="38"/>
                  <a:pt x="97" y="54"/>
                </a:cubicBezTo>
                <a:cubicBezTo>
                  <a:pt x="98" y="69"/>
                  <a:pt x="95" y="60"/>
                  <a:pt x="87" y="64"/>
                </a:cubicBezTo>
                <a:cubicBezTo>
                  <a:pt x="79" y="68"/>
                  <a:pt x="76" y="82"/>
                  <a:pt x="84" y="84"/>
                </a:cubicBezTo>
                <a:cubicBezTo>
                  <a:pt x="92" y="86"/>
                  <a:pt x="110" y="93"/>
                  <a:pt x="110" y="93"/>
                </a:cubicBezTo>
                <a:cubicBezTo>
                  <a:pt x="118" y="103"/>
                  <a:pt x="118" y="103"/>
                  <a:pt x="118" y="103"/>
                </a:cubicBezTo>
                <a:cubicBezTo>
                  <a:pt x="121" y="113"/>
                  <a:pt x="121" y="113"/>
                  <a:pt x="121" y="113"/>
                </a:cubicBezTo>
                <a:cubicBezTo>
                  <a:pt x="121" y="113"/>
                  <a:pt x="123" y="125"/>
                  <a:pt x="123" y="126"/>
                </a:cubicBezTo>
                <a:cubicBezTo>
                  <a:pt x="123" y="127"/>
                  <a:pt x="123" y="137"/>
                  <a:pt x="123" y="137"/>
                </a:cubicBezTo>
                <a:cubicBezTo>
                  <a:pt x="123" y="137"/>
                  <a:pt x="123" y="158"/>
                  <a:pt x="131" y="153"/>
                </a:cubicBezTo>
                <a:cubicBezTo>
                  <a:pt x="139" y="148"/>
                  <a:pt x="160" y="115"/>
                  <a:pt x="156" y="102"/>
                </a:cubicBezTo>
                <a:cubicBezTo>
                  <a:pt x="151" y="90"/>
                  <a:pt x="151" y="88"/>
                  <a:pt x="159" y="84"/>
                </a:cubicBezTo>
                <a:cubicBezTo>
                  <a:pt x="167" y="80"/>
                  <a:pt x="173" y="74"/>
                  <a:pt x="173" y="68"/>
                </a:cubicBezTo>
                <a:cubicBezTo>
                  <a:pt x="172" y="64"/>
                  <a:pt x="173" y="61"/>
                  <a:pt x="173" y="58"/>
                </a:cubicBezTo>
                <a:cubicBezTo>
                  <a:pt x="180" y="71"/>
                  <a:pt x="183" y="84"/>
                  <a:pt x="183" y="99"/>
                </a:cubicBezTo>
                <a:cubicBezTo>
                  <a:pt x="183" y="146"/>
                  <a:pt x="145" y="184"/>
                  <a:pt x="99" y="184"/>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nvGrpSpPr>
          <p:cNvPr id="6154" name="Group 27"/>
          <p:cNvGrpSpPr>
            <a:grpSpLocks/>
          </p:cNvGrpSpPr>
          <p:nvPr/>
        </p:nvGrpSpPr>
        <p:grpSpPr bwMode="auto">
          <a:xfrm>
            <a:off x="6746875" y="3279775"/>
            <a:ext cx="433388" cy="487363"/>
            <a:chOff x="0" y="0"/>
            <a:chExt cx="663575" cy="746125"/>
          </a:xfrm>
        </p:grpSpPr>
        <p:sp>
          <p:nvSpPr>
            <p:cNvPr id="6163" name="Freeform 21"/>
            <p:cNvSpPr>
              <a:spLocks noChangeArrowheads="1"/>
            </p:cNvSpPr>
            <p:nvPr/>
          </p:nvSpPr>
          <p:spPr bwMode="auto">
            <a:xfrm>
              <a:off x="125412" y="479425"/>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4" name="Freeform 22"/>
            <p:cNvSpPr>
              <a:spLocks noChangeArrowheads="1"/>
            </p:cNvSpPr>
            <p:nvPr/>
          </p:nvSpPr>
          <p:spPr bwMode="auto">
            <a:xfrm>
              <a:off x="125412" y="376238"/>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5" name="Freeform 23"/>
            <p:cNvSpPr>
              <a:spLocks noChangeArrowheads="1"/>
            </p:cNvSpPr>
            <p:nvPr/>
          </p:nvSpPr>
          <p:spPr bwMode="auto">
            <a:xfrm>
              <a:off x="125412" y="269875"/>
              <a:ext cx="328613" cy="22225"/>
            </a:xfrm>
            <a:custGeom>
              <a:avLst/>
              <a:gdLst>
                <a:gd name="T0" fmla="*/ 2147483646 w 86"/>
                <a:gd name="T1" fmla="*/ 0 h 6"/>
                <a:gd name="T2" fmla="*/ 2147483646 w 86"/>
                <a:gd name="T3" fmla="*/ 0 h 6"/>
                <a:gd name="T4" fmla="*/ 0 w 86"/>
                <a:gd name="T5" fmla="*/ 2147483646 h 6"/>
                <a:gd name="T6" fmla="*/ 2147483646 w 86"/>
                <a:gd name="T7" fmla="*/ 2147483646 h 6"/>
                <a:gd name="T8" fmla="*/ 2147483646 w 86"/>
                <a:gd name="T9" fmla="*/ 2147483646 h 6"/>
                <a:gd name="T10" fmla="*/ 2147483646 w 86"/>
                <a:gd name="T11" fmla="*/ 2147483646 h 6"/>
                <a:gd name="T12" fmla="*/ 2147483646 w 86"/>
                <a:gd name="T13" fmla="*/ 0 h 6"/>
                <a:gd name="T14" fmla="*/ 0 60000 65536"/>
                <a:gd name="T15" fmla="*/ 0 60000 65536"/>
                <a:gd name="T16" fmla="*/ 0 60000 65536"/>
                <a:gd name="T17" fmla="*/ 0 60000 65536"/>
                <a:gd name="T18" fmla="*/ 0 60000 65536"/>
                <a:gd name="T19" fmla="*/ 0 60000 65536"/>
                <a:gd name="T20" fmla="*/ 0 60000 65536"/>
                <a:gd name="T21" fmla="*/ 0 w 86"/>
                <a:gd name="T22" fmla="*/ 0 h 6"/>
                <a:gd name="T23" fmla="*/ 86 w 8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6" name="Freeform 24"/>
            <p:cNvSpPr>
              <a:spLocks noEditPoints="1" noChangeArrowheads="1"/>
            </p:cNvSpPr>
            <p:nvPr/>
          </p:nvSpPr>
          <p:spPr bwMode="auto">
            <a:xfrm>
              <a:off x="0" y="0"/>
              <a:ext cx="663575" cy="746125"/>
            </a:xfrm>
            <a:custGeom>
              <a:avLst/>
              <a:gdLst>
                <a:gd name="T0" fmla="*/ 2147483646 w 174"/>
                <a:gd name="T1" fmla="*/ 2147483646 h 196"/>
                <a:gd name="T2" fmla="*/ 2147483646 w 174"/>
                <a:gd name="T3" fmla="*/ 0 h 196"/>
                <a:gd name="T4" fmla="*/ 2147483646 w 174"/>
                <a:gd name="T5" fmla="*/ 0 h 196"/>
                <a:gd name="T6" fmla="*/ 2147483646 w 174"/>
                <a:gd name="T7" fmla="*/ 0 h 196"/>
                <a:gd name="T8" fmla="*/ 2147483646 w 174"/>
                <a:gd name="T9" fmla="*/ 0 h 196"/>
                <a:gd name="T10" fmla="*/ 0 w 174"/>
                <a:gd name="T11" fmla="*/ 2147483646 h 196"/>
                <a:gd name="T12" fmla="*/ 0 w 174"/>
                <a:gd name="T13" fmla="*/ 2147483646 h 196"/>
                <a:gd name="T14" fmla="*/ 2147483646 w 174"/>
                <a:gd name="T15" fmla="*/ 2147483646 h 196"/>
                <a:gd name="T16" fmla="*/ 2147483646 w 174"/>
                <a:gd name="T17" fmla="*/ 2147483646 h 196"/>
                <a:gd name="T18" fmla="*/ 2147483646 w 174"/>
                <a:gd name="T19" fmla="*/ 2147483646 h 196"/>
                <a:gd name="T20" fmla="*/ 2147483646 w 174"/>
                <a:gd name="T21" fmla="*/ 2147483646 h 196"/>
                <a:gd name="T22" fmla="*/ 2147483646 w 174"/>
                <a:gd name="T23" fmla="*/ 2147483646 h 196"/>
                <a:gd name="T24" fmla="*/ 2147483646 w 174"/>
                <a:gd name="T25" fmla="*/ 2147483646 h 196"/>
                <a:gd name="T26" fmla="*/ 2147483646 w 174"/>
                <a:gd name="T27" fmla="*/ 2147483646 h 196"/>
                <a:gd name="T28" fmla="*/ 2147483646 w 174"/>
                <a:gd name="T29" fmla="*/ 2147483646 h 196"/>
                <a:gd name="T30" fmla="*/ 2147483646 w 174"/>
                <a:gd name="T31" fmla="*/ 2147483646 h 196"/>
                <a:gd name="T32" fmla="*/ 2147483646 w 174"/>
                <a:gd name="T33" fmla="*/ 2147483646 h 196"/>
                <a:gd name="T34" fmla="*/ 2147483646 w 174"/>
                <a:gd name="T35" fmla="*/ 2147483646 h 196"/>
                <a:gd name="T36" fmla="*/ 2147483646 w 174"/>
                <a:gd name="T37" fmla="*/ 2147483646 h 196"/>
                <a:gd name="T38" fmla="*/ 2147483646 w 174"/>
                <a:gd name="T39" fmla="*/ 2147483646 h 196"/>
                <a:gd name="T40" fmla="*/ 2147483646 w 174"/>
                <a:gd name="T41" fmla="*/ 2147483646 h 196"/>
                <a:gd name="T42" fmla="*/ 2147483646 w 174"/>
                <a:gd name="T43" fmla="*/ 2147483646 h 196"/>
                <a:gd name="T44" fmla="*/ 2147483646 w 174"/>
                <a:gd name="T45" fmla="*/ 2147483646 h 196"/>
                <a:gd name="T46" fmla="*/ 2147483646 w 174"/>
                <a:gd name="T47" fmla="*/ 2147483646 h 196"/>
                <a:gd name="T48" fmla="*/ 2147483646 w 174"/>
                <a:gd name="T49" fmla="*/ 2147483646 h 196"/>
                <a:gd name="T50" fmla="*/ 2147483646 w 174"/>
                <a:gd name="T51" fmla="*/ 2147483646 h 196"/>
                <a:gd name="T52" fmla="*/ 2147483646 w 174"/>
                <a:gd name="T53" fmla="*/ 2147483646 h 196"/>
                <a:gd name="T54" fmla="*/ 2147483646 w 174"/>
                <a:gd name="T55" fmla="*/ 2147483646 h 196"/>
                <a:gd name="T56" fmla="*/ 2147483646 w 174"/>
                <a:gd name="T57" fmla="*/ 2147483646 h 196"/>
                <a:gd name="T58" fmla="*/ 2147483646 w 174"/>
                <a:gd name="T59" fmla="*/ 2147483646 h 196"/>
                <a:gd name="T60" fmla="*/ 2147483646 w 174"/>
                <a:gd name="T61" fmla="*/ 2147483646 h 196"/>
                <a:gd name="T62" fmla="*/ 2147483646 w 174"/>
                <a:gd name="T63" fmla="*/ 2147483646 h 196"/>
                <a:gd name="T64" fmla="*/ 2147483646 w 174"/>
                <a:gd name="T65" fmla="*/ 2147483646 h 196"/>
                <a:gd name="T66" fmla="*/ 2147483646 w 174"/>
                <a:gd name="T67" fmla="*/ 2147483646 h 196"/>
                <a:gd name="T68" fmla="*/ 2147483646 w 174"/>
                <a:gd name="T69" fmla="*/ 2147483646 h 196"/>
                <a:gd name="T70" fmla="*/ 2147483646 w 174"/>
                <a:gd name="T71" fmla="*/ 2147483646 h 196"/>
                <a:gd name="T72" fmla="*/ 2147483646 w 174"/>
                <a:gd name="T73" fmla="*/ 2147483646 h 196"/>
                <a:gd name="T74" fmla="*/ 2147483646 w 174"/>
                <a:gd name="T75" fmla="*/ 2147483646 h 196"/>
                <a:gd name="T76" fmla="*/ 2147483646 w 174"/>
                <a:gd name="T77" fmla="*/ 2147483646 h 196"/>
                <a:gd name="T78" fmla="*/ 2147483646 w 174"/>
                <a:gd name="T79" fmla="*/ 2147483646 h 196"/>
                <a:gd name="T80" fmla="*/ 2147483646 w 174"/>
                <a:gd name="T81" fmla="*/ 2147483646 h 196"/>
                <a:gd name="T82" fmla="*/ 2147483646 w 174"/>
                <a:gd name="T83" fmla="*/ 2147483646 h 196"/>
                <a:gd name="T84" fmla="*/ 2147483646 w 174"/>
                <a:gd name="T85" fmla="*/ 2147483646 h 196"/>
                <a:gd name="T86" fmla="*/ 2147483646 w 174"/>
                <a:gd name="T87" fmla="*/ 2147483646 h 196"/>
                <a:gd name="T88" fmla="*/ 2147483646 w 174"/>
                <a:gd name="T89" fmla="*/ 2147483646 h 196"/>
                <a:gd name="T90" fmla="*/ 2147483646 w 174"/>
                <a:gd name="T91" fmla="*/ 2147483646 h 196"/>
                <a:gd name="T92" fmla="*/ 2147483646 w 174"/>
                <a:gd name="T93" fmla="*/ 2147483646 h 196"/>
                <a:gd name="T94" fmla="*/ 2147483646 w 174"/>
                <a:gd name="T95" fmla="*/ 2147483646 h 1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4"/>
                <a:gd name="T145" fmla="*/ 0 h 196"/>
                <a:gd name="T146" fmla="*/ 174 w 174"/>
                <a:gd name="T147" fmla="*/ 196 h 1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9" name="组合 1"/>
          <p:cNvGrpSpPr>
            <a:grpSpLocks/>
          </p:cNvGrpSpPr>
          <p:nvPr/>
        </p:nvGrpSpPr>
        <p:grpSpPr bwMode="auto">
          <a:xfrm>
            <a:off x="869950" y="4452938"/>
            <a:ext cx="4949825" cy="1311193"/>
            <a:chOff x="869950" y="4453502"/>
            <a:chExt cx="4949824" cy="1310595"/>
          </a:xfrm>
        </p:grpSpPr>
        <p:sp>
          <p:nvSpPr>
            <p:cNvPr id="6160" name="任意多边形 31"/>
            <p:cNvSpPr>
              <a:spLocks noChangeArrowheads="1"/>
            </p:cNvSpPr>
            <p:nvPr/>
          </p:nvSpPr>
          <p:spPr bwMode="auto">
            <a:xfrm>
              <a:off x="869950" y="46958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1" name="矩形 10"/>
            <p:cNvSpPr>
              <a:spLocks noChangeArrowheads="1"/>
            </p:cNvSpPr>
            <p:nvPr/>
          </p:nvSpPr>
          <p:spPr bwMode="auto">
            <a:xfrm>
              <a:off x="2019299" y="4453502"/>
              <a:ext cx="3800475" cy="131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是一种用于文档化的语言</a:t>
              </a:r>
              <a:endParaRPr lang="en-US" altLang="zh-CN" b="1" dirty="0">
                <a:solidFill>
                  <a:srgbClr val="2E3740"/>
                </a:solidFill>
              </a:endParaRPr>
            </a:p>
          </p:txBody>
        </p:sp>
        <p:sp>
          <p:nvSpPr>
            <p:cNvPr id="6162" name="Freeform 28"/>
            <p:cNvSpPr>
              <a:spLocks noEditPoints="1" noChangeArrowheads="1"/>
            </p:cNvSpPr>
            <p:nvPr/>
          </p:nvSpPr>
          <p:spPr bwMode="auto">
            <a:xfrm>
              <a:off x="1044575" y="4851400"/>
              <a:ext cx="495300" cy="433388"/>
            </a:xfrm>
            <a:custGeom>
              <a:avLst/>
              <a:gdLst>
                <a:gd name="T0" fmla="*/ 2147483646 w 199"/>
                <a:gd name="T1" fmla="*/ 2147483646 h 174"/>
                <a:gd name="T2" fmla="*/ 2147483646 w 199"/>
                <a:gd name="T3" fmla="*/ 2147483646 h 174"/>
                <a:gd name="T4" fmla="*/ 2147483646 w 199"/>
                <a:gd name="T5" fmla="*/ 2147483646 h 174"/>
                <a:gd name="T6" fmla="*/ 2147483646 w 199"/>
                <a:gd name="T7" fmla="*/ 0 h 174"/>
                <a:gd name="T8" fmla="*/ 2147483646 w 199"/>
                <a:gd name="T9" fmla="*/ 2147483646 h 174"/>
                <a:gd name="T10" fmla="*/ 2147483646 w 199"/>
                <a:gd name="T11" fmla="*/ 2147483646 h 174"/>
                <a:gd name="T12" fmla="*/ 2147483646 w 199"/>
                <a:gd name="T13" fmla="*/ 2147483646 h 174"/>
                <a:gd name="T14" fmla="*/ 0 w 199"/>
                <a:gd name="T15" fmla="*/ 2147483646 h 174"/>
                <a:gd name="T16" fmla="*/ 0 w 199"/>
                <a:gd name="T17" fmla="*/ 2147483646 h 174"/>
                <a:gd name="T18" fmla="*/ 2147483646 w 199"/>
                <a:gd name="T19" fmla="*/ 2147483646 h 174"/>
                <a:gd name="T20" fmla="*/ 2147483646 w 199"/>
                <a:gd name="T21" fmla="*/ 2147483646 h 174"/>
                <a:gd name="T22" fmla="*/ 2147483646 w 199"/>
                <a:gd name="T23" fmla="*/ 2147483646 h 174"/>
                <a:gd name="T24" fmla="*/ 2147483646 w 199"/>
                <a:gd name="T25" fmla="*/ 2147483646 h 174"/>
                <a:gd name="T26" fmla="*/ 2147483646 w 199"/>
                <a:gd name="T27" fmla="*/ 2147483646 h 174"/>
                <a:gd name="T28" fmla="*/ 2147483646 w 199"/>
                <a:gd name="T29" fmla="*/ 2147483646 h 174"/>
                <a:gd name="T30" fmla="*/ 2147483646 w 199"/>
                <a:gd name="T31" fmla="*/ 2147483646 h 174"/>
                <a:gd name="T32" fmla="*/ 2147483646 w 199"/>
                <a:gd name="T33" fmla="*/ 2147483646 h 174"/>
                <a:gd name="T34" fmla="*/ 2147483646 w 199"/>
                <a:gd name="T35" fmla="*/ 2147483646 h 174"/>
                <a:gd name="T36" fmla="*/ 2147483646 w 199"/>
                <a:gd name="T37" fmla="*/ 2147483646 h 174"/>
                <a:gd name="T38" fmla="*/ 2147483646 w 199"/>
                <a:gd name="T39" fmla="*/ 2147483646 h 174"/>
                <a:gd name="T40" fmla="*/ 2147483646 w 199"/>
                <a:gd name="T41" fmla="*/ 2147483646 h 174"/>
                <a:gd name="T42" fmla="*/ 2147483646 w 199"/>
                <a:gd name="T43" fmla="*/ 2147483646 h 174"/>
                <a:gd name="T44" fmla="*/ 2147483646 w 199"/>
                <a:gd name="T45" fmla="*/ 2147483646 h 174"/>
                <a:gd name="T46" fmla="*/ 2147483646 w 199"/>
                <a:gd name="T47" fmla="*/ 2147483646 h 174"/>
                <a:gd name="T48" fmla="*/ 2147483646 w 199"/>
                <a:gd name="T49" fmla="*/ 2147483646 h 174"/>
                <a:gd name="T50" fmla="*/ 2147483646 w 199"/>
                <a:gd name="T51" fmla="*/ 2147483646 h 174"/>
                <a:gd name="T52" fmla="*/ 2147483646 w 199"/>
                <a:gd name="T53" fmla="*/ 2147483646 h 174"/>
                <a:gd name="T54" fmla="*/ 2147483646 w 199"/>
                <a:gd name="T55" fmla="*/ 2147483646 h 174"/>
                <a:gd name="T56" fmla="*/ 2147483646 w 199"/>
                <a:gd name="T57" fmla="*/ 2147483646 h 174"/>
                <a:gd name="T58" fmla="*/ 2147483646 w 199"/>
                <a:gd name="T59" fmla="*/ 2147483646 h 174"/>
                <a:gd name="T60" fmla="*/ 2147483646 w 199"/>
                <a:gd name="T61" fmla="*/ 2147483646 h 174"/>
                <a:gd name="T62" fmla="*/ 2147483646 w 199"/>
                <a:gd name="T63" fmla="*/ 2147483646 h 174"/>
                <a:gd name="T64" fmla="*/ 2147483646 w 199"/>
                <a:gd name="T65" fmla="*/ 2147483646 h 174"/>
                <a:gd name="T66" fmla="*/ 2147483646 w 199"/>
                <a:gd name="T67" fmla="*/ 2147483646 h 174"/>
                <a:gd name="T68" fmla="*/ 2147483646 w 199"/>
                <a:gd name="T69" fmla="*/ 2147483646 h 174"/>
                <a:gd name="T70" fmla="*/ 2147483646 w 199"/>
                <a:gd name="T71" fmla="*/ 2147483646 h 174"/>
                <a:gd name="T72" fmla="*/ 2147483646 w 199"/>
                <a:gd name="T73" fmla="*/ 2147483646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
                <a:gd name="T112" fmla="*/ 0 h 174"/>
                <a:gd name="T113" fmla="*/ 199 w 199"/>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 h="174">
                  <a:moveTo>
                    <a:pt x="172" y="27"/>
                  </a:moveTo>
                  <a:cubicBezTo>
                    <a:pt x="137" y="27"/>
                    <a:pt x="137" y="27"/>
                    <a:pt x="137" y="27"/>
                  </a:cubicBezTo>
                  <a:cubicBezTo>
                    <a:pt x="137" y="23"/>
                    <a:pt x="137" y="18"/>
                    <a:pt x="134" y="14"/>
                  </a:cubicBezTo>
                  <a:cubicBezTo>
                    <a:pt x="129" y="5"/>
                    <a:pt x="117" y="1"/>
                    <a:pt x="99" y="0"/>
                  </a:cubicBezTo>
                  <a:cubicBezTo>
                    <a:pt x="82" y="0"/>
                    <a:pt x="70" y="5"/>
                    <a:pt x="65" y="14"/>
                  </a:cubicBezTo>
                  <a:cubicBezTo>
                    <a:pt x="62" y="18"/>
                    <a:pt x="62" y="23"/>
                    <a:pt x="62" y="27"/>
                  </a:cubicBezTo>
                  <a:cubicBezTo>
                    <a:pt x="27" y="27"/>
                    <a:pt x="27" y="27"/>
                    <a:pt x="27" y="27"/>
                  </a:cubicBezTo>
                  <a:cubicBezTo>
                    <a:pt x="12" y="27"/>
                    <a:pt x="0" y="39"/>
                    <a:pt x="0" y="53"/>
                  </a:cubicBezTo>
                  <a:cubicBezTo>
                    <a:pt x="0" y="147"/>
                    <a:pt x="0" y="147"/>
                    <a:pt x="0" y="147"/>
                  </a:cubicBezTo>
                  <a:cubicBezTo>
                    <a:pt x="0" y="162"/>
                    <a:pt x="12" y="174"/>
                    <a:pt x="27" y="174"/>
                  </a:cubicBezTo>
                  <a:cubicBezTo>
                    <a:pt x="172" y="174"/>
                    <a:pt x="172" y="174"/>
                    <a:pt x="172" y="174"/>
                  </a:cubicBezTo>
                  <a:cubicBezTo>
                    <a:pt x="187" y="174"/>
                    <a:pt x="199" y="162"/>
                    <a:pt x="199" y="147"/>
                  </a:cubicBezTo>
                  <a:cubicBezTo>
                    <a:pt x="199" y="53"/>
                    <a:pt x="199" y="53"/>
                    <a:pt x="199" y="53"/>
                  </a:cubicBezTo>
                  <a:cubicBezTo>
                    <a:pt x="199" y="39"/>
                    <a:pt x="187" y="27"/>
                    <a:pt x="172" y="27"/>
                  </a:cubicBezTo>
                  <a:close/>
                  <a:moveTo>
                    <a:pt x="74" y="19"/>
                  </a:moveTo>
                  <a:cubicBezTo>
                    <a:pt x="78" y="14"/>
                    <a:pt x="86" y="11"/>
                    <a:pt x="99" y="11"/>
                  </a:cubicBezTo>
                  <a:cubicBezTo>
                    <a:pt x="113" y="11"/>
                    <a:pt x="122" y="14"/>
                    <a:pt x="125" y="20"/>
                  </a:cubicBezTo>
                  <a:cubicBezTo>
                    <a:pt x="126" y="22"/>
                    <a:pt x="126" y="25"/>
                    <a:pt x="126" y="27"/>
                  </a:cubicBezTo>
                  <a:cubicBezTo>
                    <a:pt x="73" y="27"/>
                    <a:pt x="73" y="27"/>
                    <a:pt x="73" y="27"/>
                  </a:cubicBezTo>
                  <a:cubicBezTo>
                    <a:pt x="73" y="24"/>
                    <a:pt x="73" y="22"/>
                    <a:pt x="74" y="19"/>
                  </a:cubicBezTo>
                  <a:close/>
                  <a:moveTo>
                    <a:pt x="134" y="111"/>
                  </a:moveTo>
                  <a:cubicBezTo>
                    <a:pt x="108" y="111"/>
                    <a:pt x="108" y="111"/>
                    <a:pt x="108" y="111"/>
                  </a:cubicBezTo>
                  <a:cubicBezTo>
                    <a:pt x="108" y="136"/>
                    <a:pt x="108" y="136"/>
                    <a:pt x="108" y="136"/>
                  </a:cubicBezTo>
                  <a:cubicBezTo>
                    <a:pt x="108" y="141"/>
                    <a:pt x="104" y="145"/>
                    <a:pt x="99" y="145"/>
                  </a:cubicBezTo>
                  <a:cubicBezTo>
                    <a:pt x="95" y="145"/>
                    <a:pt x="91" y="141"/>
                    <a:pt x="91" y="136"/>
                  </a:cubicBezTo>
                  <a:cubicBezTo>
                    <a:pt x="91" y="111"/>
                    <a:pt x="91" y="111"/>
                    <a:pt x="91" y="111"/>
                  </a:cubicBezTo>
                  <a:cubicBezTo>
                    <a:pt x="65" y="111"/>
                    <a:pt x="65" y="111"/>
                    <a:pt x="65" y="111"/>
                  </a:cubicBezTo>
                  <a:cubicBezTo>
                    <a:pt x="60" y="111"/>
                    <a:pt x="56" y="107"/>
                    <a:pt x="56" y="102"/>
                  </a:cubicBezTo>
                  <a:cubicBezTo>
                    <a:pt x="56" y="97"/>
                    <a:pt x="60" y="93"/>
                    <a:pt x="65" y="93"/>
                  </a:cubicBezTo>
                  <a:cubicBezTo>
                    <a:pt x="91" y="93"/>
                    <a:pt x="91" y="93"/>
                    <a:pt x="91" y="93"/>
                  </a:cubicBezTo>
                  <a:cubicBezTo>
                    <a:pt x="91" y="68"/>
                    <a:pt x="91" y="68"/>
                    <a:pt x="91" y="68"/>
                  </a:cubicBezTo>
                  <a:cubicBezTo>
                    <a:pt x="91" y="63"/>
                    <a:pt x="95" y="59"/>
                    <a:pt x="99" y="59"/>
                  </a:cubicBezTo>
                  <a:cubicBezTo>
                    <a:pt x="104" y="59"/>
                    <a:pt x="108" y="63"/>
                    <a:pt x="108" y="68"/>
                  </a:cubicBezTo>
                  <a:cubicBezTo>
                    <a:pt x="108" y="93"/>
                    <a:pt x="108" y="93"/>
                    <a:pt x="108" y="93"/>
                  </a:cubicBezTo>
                  <a:cubicBezTo>
                    <a:pt x="134" y="93"/>
                    <a:pt x="134" y="93"/>
                    <a:pt x="134" y="93"/>
                  </a:cubicBezTo>
                  <a:cubicBezTo>
                    <a:pt x="139" y="93"/>
                    <a:pt x="143" y="97"/>
                    <a:pt x="143" y="102"/>
                  </a:cubicBezTo>
                  <a:cubicBezTo>
                    <a:pt x="143" y="107"/>
                    <a:pt x="139" y="111"/>
                    <a:pt x="134" y="111"/>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6" name="Group 33"/>
          <p:cNvGrpSpPr>
            <a:grpSpLocks/>
          </p:cNvGrpSpPr>
          <p:nvPr/>
        </p:nvGrpSpPr>
        <p:grpSpPr bwMode="auto">
          <a:xfrm>
            <a:off x="1116013" y="3262313"/>
            <a:ext cx="350837" cy="492125"/>
            <a:chOff x="0" y="0"/>
            <a:chExt cx="536575" cy="754063"/>
          </a:xfrm>
        </p:grpSpPr>
        <p:sp>
          <p:nvSpPr>
            <p:cNvPr id="6158" name="Freeform 32"/>
            <p:cNvSpPr>
              <a:spLocks noChangeArrowheads="1"/>
            </p:cNvSpPr>
            <p:nvPr/>
          </p:nvSpPr>
          <p:spPr bwMode="auto">
            <a:xfrm>
              <a:off x="111125" y="0"/>
              <a:ext cx="317500" cy="376238"/>
            </a:xfrm>
            <a:custGeom>
              <a:avLst/>
              <a:gdLst>
                <a:gd name="T0" fmla="*/ 2147483646 w 83"/>
                <a:gd name="T1" fmla="*/ 2147483646 h 99"/>
                <a:gd name="T2" fmla="*/ 2147483646 w 83"/>
                <a:gd name="T3" fmla="*/ 2147483646 h 99"/>
                <a:gd name="T4" fmla="*/ 2147483646 w 83"/>
                <a:gd name="T5" fmla="*/ 2147483646 h 99"/>
                <a:gd name="T6" fmla="*/ 2147483646 w 83"/>
                <a:gd name="T7" fmla="*/ 2147483646 h 99"/>
                <a:gd name="T8" fmla="*/ 2147483646 w 83"/>
                <a:gd name="T9" fmla="*/ 2147483646 h 99"/>
                <a:gd name="T10" fmla="*/ 2147483646 w 83"/>
                <a:gd name="T11" fmla="*/ 2147483646 h 99"/>
                <a:gd name="T12" fmla="*/ 2147483646 w 83"/>
                <a:gd name="T13" fmla="*/ 2147483646 h 99"/>
                <a:gd name="T14" fmla="*/ 2147483646 w 83"/>
                <a:gd name="T15" fmla="*/ 2147483646 h 99"/>
                <a:gd name="T16" fmla="*/ 2147483646 w 83"/>
                <a:gd name="T17" fmla="*/ 2147483646 h 99"/>
                <a:gd name="T18" fmla="*/ 2147483646 w 83"/>
                <a:gd name="T19" fmla="*/ 2147483646 h 99"/>
                <a:gd name="T20" fmla="*/ 2147483646 w 83"/>
                <a:gd name="T21" fmla="*/ 2147483646 h 99"/>
                <a:gd name="T22" fmla="*/ 2147483646 w 83"/>
                <a:gd name="T23" fmla="*/ 0 h 99"/>
                <a:gd name="T24" fmla="*/ 2147483646 w 83"/>
                <a:gd name="T25" fmla="*/ 0 h 99"/>
                <a:gd name="T26" fmla="*/ 0 w 83"/>
                <a:gd name="T27" fmla="*/ 2147483646 h 99"/>
                <a:gd name="T28" fmla="*/ 0 w 83"/>
                <a:gd name="T29" fmla="*/ 2147483646 h 99"/>
                <a:gd name="T30" fmla="*/ 2147483646 w 83"/>
                <a:gd name="T31" fmla="*/ 2147483646 h 99"/>
                <a:gd name="T32" fmla="*/ 2147483646 w 83"/>
                <a:gd name="T33" fmla="*/ 2147483646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99"/>
                <a:gd name="T53" fmla="*/ 83 w 83"/>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99">
                  <a:moveTo>
                    <a:pt x="12" y="98"/>
                  </a:moveTo>
                  <a:cubicBezTo>
                    <a:pt x="13" y="95"/>
                    <a:pt x="13" y="95"/>
                    <a:pt x="13" y="95"/>
                  </a:cubicBezTo>
                  <a:cubicBezTo>
                    <a:pt x="24" y="64"/>
                    <a:pt x="24" y="64"/>
                    <a:pt x="24" y="64"/>
                  </a:cubicBezTo>
                  <a:cubicBezTo>
                    <a:pt x="27" y="57"/>
                    <a:pt x="34" y="52"/>
                    <a:pt x="41" y="52"/>
                  </a:cubicBezTo>
                  <a:cubicBezTo>
                    <a:pt x="49" y="52"/>
                    <a:pt x="56" y="57"/>
                    <a:pt x="58" y="64"/>
                  </a:cubicBezTo>
                  <a:cubicBezTo>
                    <a:pt x="69" y="95"/>
                    <a:pt x="69" y="95"/>
                    <a:pt x="69" y="95"/>
                  </a:cubicBezTo>
                  <a:cubicBezTo>
                    <a:pt x="70" y="98"/>
                    <a:pt x="70" y="98"/>
                    <a:pt x="70" y="98"/>
                  </a:cubicBezTo>
                  <a:cubicBezTo>
                    <a:pt x="76" y="98"/>
                    <a:pt x="76" y="98"/>
                    <a:pt x="76" y="98"/>
                  </a:cubicBezTo>
                  <a:cubicBezTo>
                    <a:pt x="83" y="99"/>
                    <a:pt x="83" y="99"/>
                    <a:pt x="83" y="99"/>
                  </a:cubicBezTo>
                  <a:cubicBezTo>
                    <a:pt x="83" y="7"/>
                    <a:pt x="83" y="7"/>
                    <a:pt x="83" y="7"/>
                  </a:cubicBezTo>
                  <a:cubicBezTo>
                    <a:pt x="83" y="5"/>
                    <a:pt x="82" y="3"/>
                    <a:pt x="81" y="2"/>
                  </a:cubicBezTo>
                  <a:cubicBezTo>
                    <a:pt x="80" y="0"/>
                    <a:pt x="78" y="0"/>
                    <a:pt x="76" y="0"/>
                  </a:cubicBezTo>
                  <a:cubicBezTo>
                    <a:pt x="7" y="0"/>
                    <a:pt x="7" y="0"/>
                    <a:pt x="7" y="0"/>
                  </a:cubicBezTo>
                  <a:cubicBezTo>
                    <a:pt x="3" y="0"/>
                    <a:pt x="0" y="3"/>
                    <a:pt x="0" y="7"/>
                  </a:cubicBezTo>
                  <a:cubicBezTo>
                    <a:pt x="0" y="99"/>
                    <a:pt x="0" y="99"/>
                    <a:pt x="0" y="99"/>
                  </a:cubicBezTo>
                  <a:cubicBezTo>
                    <a:pt x="7" y="98"/>
                    <a:pt x="7" y="98"/>
                    <a:pt x="7" y="98"/>
                  </a:cubicBezTo>
                  <a:lnTo>
                    <a:pt x="12" y="9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 name="Freeform 33"/>
            <p:cNvSpPr>
              <a:spLocks noChangeArrowheads="1"/>
            </p:cNvSpPr>
            <p:nvPr/>
          </p:nvSpPr>
          <p:spPr bwMode="auto">
            <a:xfrm>
              <a:off x="0" y="250825"/>
              <a:ext cx="536575" cy="503238"/>
            </a:xfrm>
            <a:custGeom>
              <a:avLst/>
              <a:gdLst>
                <a:gd name="T0" fmla="*/ 2147483646 w 140"/>
                <a:gd name="T1" fmla="*/ 2147483646 h 132"/>
                <a:gd name="T2" fmla="*/ 2147483646 w 140"/>
                <a:gd name="T3" fmla="*/ 2147483646 h 132"/>
                <a:gd name="T4" fmla="*/ 2147483646 w 140"/>
                <a:gd name="T5" fmla="*/ 2147483646 h 132"/>
                <a:gd name="T6" fmla="*/ 2147483646 w 140"/>
                <a:gd name="T7" fmla="*/ 2147483646 h 132"/>
                <a:gd name="T8" fmla="*/ 2147483646 w 140"/>
                <a:gd name="T9" fmla="*/ 2147483646 h 132"/>
                <a:gd name="T10" fmla="*/ 2147483646 w 140"/>
                <a:gd name="T11" fmla="*/ 2147483646 h 132"/>
                <a:gd name="T12" fmla="*/ 2147483646 w 140"/>
                <a:gd name="T13" fmla="*/ 2147483646 h 132"/>
                <a:gd name="T14" fmla="*/ 2147483646 w 140"/>
                <a:gd name="T15" fmla="*/ 2147483646 h 132"/>
                <a:gd name="T16" fmla="*/ 2147483646 w 140"/>
                <a:gd name="T17" fmla="*/ 2147483646 h 132"/>
                <a:gd name="T18" fmla="*/ 2147483646 w 140"/>
                <a:gd name="T19" fmla="*/ 0 h 132"/>
                <a:gd name="T20" fmla="*/ 2147483646 w 140"/>
                <a:gd name="T21" fmla="*/ 2147483646 h 132"/>
                <a:gd name="T22" fmla="*/ 2147483646 w 140"/>
                <a:gd name="T23" fmla="*/ 2147483646 h 132"/>
                <a:gd name="T24" fmla="*/ 2147483646 w 140"/>
                <a:gd name="T25" fmla="*/ 2147483646 h 132"/>
                <a:gd name="T26" fmla="*/ 2147483646 w 140"/>
                <a:gd name="T27" fmla="*/ 2147483646 h 132"/>
                <a:gd name="T28" fmla="*/ 2147483646 w 140"/>
                <a:gd name="T29" fmla="*/ 2147483646 h 132"/>
                <a:gd name="T30" fmla="*/ 2147483646 w 140"/>
                <a:gd name="T31" fmla="*/ 2147483646 h 132"/>
                <a:gd name="T32" fmla="*/ 2147483646 w 140"/>
                <a:gd name="T33" fmla="*/ 2147483646 h 132"/>
                <a:gd name="T34" fmla="*/ 2147483646 w 140"/>
                <a:gd name="T35" fmla="*/ 2147483646 h 132"/>
                <a:gd name="T36" fmla="*/ 2147483646 w 140"/>
                <a:gd name="T37" fmla="*/ 2147483646 h 132"/>
                <a:gd name="T38" fmla="*/ 2147483646 w 140"/>
                <a:gd name="T39" fmla="*/ 2147483646 h 132"/>
                <a:gd name="T40" fmla="*/ 2147483646 w 140"/>
                <a:gd name="T41" fmla="*/ 2147483646 h 132"/>
                <a:gd name="T42" fmla="*/ 2147483646 w 140"/>
                <a:gd name="T43" fmla="*/ 2147483646 h 132"/>
                <a:gd name="T44" fmla="*/ 2147483646 w 140"/>
                <a:gd name="T45" fmla="*/ 2147483646 h 132"/>
                <a:gd name="T46" fmla="*/ 2147483646 w 140"/>
                <a:gd name="T47" fmla="*/ 2147483646 h 132"/>
                <a:gd name="T48" fmla="*/ 2147483646 w 140"/>
                <a:gd name="T49" fmla="*/ 2147483646 h 132"/>
                <a:gd name="T50" fmla="*/ 2147483646 w 140"/>
                <a:gd name="T51" fmla="*/ 2147483646 h 132"/>
                <a:gd name="T52" fmla="*/ 2147483646 w 140"/>
                <a:gd name="T53" fmla="*/ 2147483646 h 132"/>
                <a:gd name="T54" fmla="*/ 2147483646 w 140"/>
                <a:gd name="T55" fmla="*/ 2147483646 h 132"/>
                <a:gd name="T56" fmla="*/ 2147483646 w 140"/>
                <a:gd name="T57" fmla="*/ 2147483646 h 132"/>
                <a:gd name="T58" fmla="*/ 2147483646 w 140"/>
                <a:gd name="T59" fmla="*/ 2147483646 h 132"/>
                <a:gd name="T60" fmla="*/ 2147483646 w 140"/>
                <a:gd name="T61" fmla="*/ 2147483646 h 132"/>
                <a:gd name="T62" fmla="*/ 2147483646 w 140"/>
                <a:gd name="T63" fmla="*/ 2147483646 h 132"/>
                <a:gd name="T64" fmla="*/ 2147483646 w 140"/>
                <a:gd name="T65" fmla="*/ 2147483646 h 132"/>
                <a:gd name="T66" fmla="*/ 2147483646 w 140"/>
                <a:gd name="T67" fmla="*/ 2147483646 h 132"/>
                <a:gd name="T68" fmla="*/ 2147483646 w 140"/>
                <a:gd name="T69" fmla="*/ 2147483646 h 132"/>
                <a:gd name="T70" fmla="*/ 2147483646 w 140"/>
                <a:gd name="T71" fmla="*/ 2147483646 h 132"/>
                <a:gd name="T72" fmla="*/ 2147483646 w 140"/>
                <a:gd name="T73" fmla="*/ 2147483646 h 132"/>
                <a:gd name="T74" fmla="*/ 2147483646 w 140"/>
                <a:gd name="T75" fmla="*/ 2147483646 h 1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0"/>
                <a:gd name="T115" fmla="*/ 0 h 132"/>
                <a:gd name="T116" fmla="*/ 140 w 140"/>
                <a:gd name="T117" fmla="*/ 132 h 1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0" h="132">
                  <a:moveTo>
                    <a:pt x="140" y="50"/>
                  </a:moveTo>
                  <a:cubicBezTo>
                    <a:pt x="139" y="48"/>
                    <a:pt x="138" y="47"/>
                    <a:pt x="136" y="47"/>
                  </a:cubicBezTo>
                  <a:cubicBezTo>
                    <a:pt x="112" y="47"/>
                    <a:pt x="112" y="47"/>
                    <a:pt x="112" y="47"/>
                  </a:cubicBezTo>
                  <a:cubicBezTo>
                    <a:pt x="105" y="46"/>
                    <a:pt x="105" y="46"/>
                    <a:pt x="105" y="46"/>
                  </a:cubicBezTo>
                  <a:cubicBezTo>
                    <a:pt x="98" y="46"/>
                    <a:pt x="98" y="46"/>
                    <a:pt x="98" y="46"/>
                  </a:cubicBezTo>
                  <a:cubicBezTo>
                    <a:pt x="92" y="46"/>
                    <a:pt x="92" y="46"/>
                    <a:pt x="92" y="46"/>
                  </a:cubicBezTo>
                  <a:cubicBezTo>
                    <a:pt x="90" y="46"/>
                    <a:pt x="90" y="46"/>
                    <a:pt x="90" y="46"/>
                  </a:cubicBezTo>
                  <a:cubicBezTo>
                    <a:pt x="88" y="42"/>
                    <a:pt x="88" y="42"/>
                    <a:pt x="88" y="42"/>
                  </a:cubicBezTo>
                  <a:cubicBezTo>
                    <a:pt x="74" y="3"/>
                    <a:pt x="74" y="3"/>
                    <a:pt x="74" y="3"/>
                  </a:cubicBezTo>
                  <a:cubicBezTo>
                    <a:pt x="74" y="1"/>
                    <a:pt x="72" y="0"/>
                    <a:pt x="70" y="0"/>
                  </a:cubicBezTo>
                  <a:cubicBezTo>
                    <a:pt x="69" y="0"/>
                    <a:pt x="67" y="1"/>
                    <a:pt x="66" y="3"/>
                  </a:cubicBezTo>
                  <a:cubicBezTo>
                    <a:pt x="53" y="42"/>
                    <a:pt x="53" y="42"/>
                    <a:pt x="53" y="42"/>
                  </a:cubicBezTo>
                  <a:cubicBezTo>
                    <a:pt x="51" y="46"/>
                    <a:pt x="51" y="46"/>
                    <a:pt x="51" y="46"/>
                  </a:cubicBezTo>
                  <a:cubicBezTo>
                    <a:pt x="48" y="46"/>
                    <a:pt x="48" y="46"/>
                    <a:pt x="48" y="46"/>
                  </a:cubicBezTo>
                  <a:cubicBezTo>
                    <a:pt x="42" y="46"/>
                    <a:pt x="42" y="46"/>
                    <a:pt x="42" y="46"/>
                  </a:cubicBezTo>
                  <a:cubicBezTo>
                    <a:pt x="36" y="46"/>
                    <a:pt x="36" y="46"/>
                    <a:pt x="36" y="46"/>
                  </a:cubicBezTo>
                  <a:cubicBezTo>
                    <a:pt x="29" y="47"/>
                    <a:pt x="29" y="47"/>
                    <a:pt x="29" y="47"/>
                  </a:cubicBezTo>
                  <a:cubicBezTo>
                    <a:pt x="5" y="47"/>
                    <a:pt x="5" y="47"/>
                    <a:pt x="5" y="47"/>
                  </a:cubicBezTo>
                  <a:cubicBezTo>
                    <a:pt x="3" y="47"/>
                    <a:pt x="2" y="48"/>
                    <a:pt x="1" y="50"/>
                  </a:cubicBezTo>
                  <a:cubicBezTo>
                    <a:pt x="0" y="52"/>
                    <a:pt x="1" y="53"/>
                    <a:pt x="2" y="55"/>
                  </a:cubicBezTo>
                  <a:cubicBezTo>
                    <a:pt x="39" y="82"/>
                    <a:pt x="39" y="82"/>
                    <a:pt x="39" y="82"/>
                  </a:cubicBezTo>
                  <a:cubicBezTo>
                    <a:pt x="26" y="126"/>
                    <a:pt x="26" y="126"/>
                    <a:pt x="26" y="126"/>
                  </a:cubicBezTo>
                  <a:cubicBezTo>
                    <a:pt x="25" y="128"/>
                    <a:pt x="26" y="130"/>
                    <a:pt x="27" y="131"/>
                  </a:cubicBezTo>
                  <a:cubicBezTo>
                    <a:pt x="28" y="131"/>
                    <a:pt x="28" y="131"/>
                    <a:pt x="29" y="131"/>
                  </a:cubicBezTo>
                  <a:cubicBezTo>
                    <a:pt x="29" y="131"/>
                    <a:pt x="29" y="131"/>
                    <a:pt x="29" y="131"/>
                  </a:cubicBezTo>
                  <a:cubicBezTo>
                    <a:pt x="29" y="131"/>
                    <a:pt x="30" y="131"/>
                    <a:pt x="30" y="132"/>
                  </a:cubicBezTo>
                  <a:cubicBezTo>
                    <a:pt x="30" y="132"/>
                    <a:pt x="30" y="132"/>
                    <a:pt x="30" y="132"/>
                  </a:cubicBezTo>
                  <a:cubicBezTo>
                    <a:pt x="30" y="132"/>
                    <a:pt x="30" y="131"/>
                    <a:pt x="31" y="131"/>
                  </a:cubicBezTo>
                  <a:cubicBezTo>
                    <a:pt x="31" y="131"/>
                    <a:pt x="31" y="131"/>
                    <a:pt x="31" y="131"/>
                  </a:cubicBezTo>
                  <a:cubicBezTo>
                    <a:pt x="32" y="131"/>
                    <a:pt x="32" y="131"/>
                    <a:pt x="32" y="131"/>
                  </a:cubicBezTo>
                  <a:cubicBezTo>
                    <a:pt x="70" y="105"/>
                    <a:pt x="70" y="105"/>
                    <a:pt x="70" y="105"/>
                  </a:cubicBezTo>
                  <a:cubicBezTo>
                    <a:pt x="108" y="131"/>
                    <a:pt x="108" y="131"/>
                    <a:pt x="108" y="131"/>
                  </a:cubicBezTo>
                  <a:cubicBezTo>
                    <a:pt x="109" y="131"/>
                    <a:pt x="110" y="132"/>
                    <a:pt x="111" y="132"/>
                  </a:cubicBezTo>
                  <a:cubicBezTo>
                    <a:pt x="112" y="132"/>
                    <a:pt x="113" y="131"/>
                    <a:pt x="113" y="131"/>
                  </a:cubicBezTo>
                  <a:cubicBezTo>
                    <a:pt x="115" y="130"/>
                    <a:pt x="115" y="128"/>
                    <a:pt x="115" y="126"/>
                  </a:cubicBezTo>
                  <a:cubicBezTo>
                    <a:pt x="101" y="82"/>
                    <a:pt x="101" y="82"/>
                    <a:pt x="101" y="82"/>
                  </a:cubicBezTo>
                  <a:cubicBezTo>
                    <a:pt x="138" y="55"/>
                    <a:pt x="138" y="55"/>
                    <a:pt x="138" y="55"/>
                  </a:cubicBezTo>
                  <a:cubicBezTo>
                    <a:pt x="140" y="53"/>
                    <a:pt x="140" y="52"/>
                    <a:pt x="140" y="5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6157" name="Freeform 37"/>
          <p:cNvSpPr>
            <a:spLocks noEditPoints="1" noChangeArrowheads="1"/>
          </p:cNvSpPr>
          <p:nvPr/>
        </p:nvSpPr>
        <p:spPr bwMode="auto">
          <a:xfrm>
            <a:off x="1098550" y="1638300"/>
            <a:ext cx="387350" cy="473075"/>
          </a:xfrm>
          <a:custGeom>
            <a:avLst/>
            <a:gdLst>
              <a:gd name="T0" fmla="*/ 2147483646 w 155"/>
              <a:gd name="T1" fmla="*/ 2147483646 h 190"/>
              <a:gd name="T2" fmla="*/ 2147483646 w 155"/>
              <a:gd name="T3" fmla="*/ 2147483646 h 190"/>
              <a:gd name="T4" fmla="*/ 2147483646 w 155"/>
              <a:gd name="T5" fmla="*/ 2147483646 h 190"/>
              <a:gd name="T6" fmla="*/ 2147483646 w 155"/>
              <a:gd name="T7" fmla="*/ 2147483646 h 190"/>
              <a:gd name="T8" fmla="*/ 2147483646 w 155"/>
              <a:gd name="T9" fmla="*/ 2147483646 h 190"/>
              <a:gd name="T10" fmla="*/ 2147483646 w 155"/>
              <a:gd name="T11" fmla="*/ 0 h 190"/>
              <a:gd name="T12" fmla="*/ 2147483646 w 155"/>
              <a:gd name="T13" fmla="*/ 2147483646 h 190"/>
              <a:gd name="T14" fmla="*/ 2147483646 w 155"/>
              <a:gd name="T15" fmla="*/ 2147483646 h 190"/>
              <a:gd name="T16" fmla="*/ 2147483646 w 155"/>
              <a:gd name="T17" fmla="*/ 2147483646 h 190"/>
              <a:gd name="T18" fmla="*/ 2147483646 w 155"/>
              <a:gd name="T19" fmla="*/ 2147483646 h 190"/>
              <a:gd name="T20" fmla="*/ 2147483646 w 155"/>
              <a:gd name="T21" fmla="*/ 2147483646 h 190"/>
              <a:gd name="T22" fmla="*/ 2147483646 w 155"/>
              <a:gd name="T23" fmla="*/ 2147483646 h 190"/>
              <a:gd name="T24" fmla="*/ 2147483646 w 155"/>
              <a:gd name="T25" fmla="*/ 2147483646 h 190"/>
              <a:gd name="T26" fmla="*/ 2147483646 w 155"/>
              <a:gd name="T27" fmla="*/ 2147483646 h 190"/>
              <a:gd name="T28" fmla="*/ 2147483646 w 155"/>
              <a:gd name="T29" fmla="*/ 2147483646 h 190"/>
              <a:gd name="T30" fmla="*/ 2147483646 w 155"/>
              <a:gd name="T31" fmla="*/ 2147483646 h 190"/>
              <a:gd name="T32" fmla="*/ 2147483646 w 155"/>
              <a:gd name="T33" fmla="*/ 2147483646 h 190"/>
              <a:gd name="T34" fmla="*/ 2147483646 w 155"/>
              <a:gd name="T35" fmla="*/ 2147483646 h 190"/>
              <a:gd name="T36" fmla="*/ 2147483646 w 155"/>
              <a:gd name="T37" fmla="*/ 2147483646 h 190"/>
              <a:gd name="T38" fmla="*/ 2147483646 w 155"/>
              <a:gd name="T39" fmla="*/ 2147483646 h 190"/>
              <a:gd name="T40" fmla="*/ 2147483646 w 155"/>
              <a:gd name="T41" fmla="*/ 2147483646 h 190"/>
              <a:gd name="T42" fmla="*/ 2147483646 w 155"/>
              <a:gd name="T43" fmla="*/ 2147483646 h 190"/>
              <a:gd name="T44" fmla="*/ 2147483646 w 155"/>
              <a:gd name="T45" fmla="*/ 2147483646 h 190"/>
              <a:gd name="T46" fmla="*/ 2147483646 w 155"/>
              <a:gd name="T47" fmla="*/ 2147483646 h 190"/>
              <a:gd name="T48" fmla="*/ 2147483646 w 155"/>
              <a:gd name="T49" fmla="*/ 2147483646 h 190"/>
              <a:gd name="T50" fmla="*/ 2147483646 w 155"/>
              <a:gd name="T51" fmla="*/ 2147483646 h 190"/>
              <a:gd name="T52" fmla="*/ 2147483646 w 155"/>
              <a:gd name="T53" fmla="*/ 2147483646 h 190"/>
              <a:gd name="T54" fmla="*/ 2147483646 w 155"/>
              <a:gd name="T55" fmla="*/ 2147483646 h 190"/>
              <a:gd name="T56" fmla="*/ 2147483646 w 155"/>
              <a:gd name="T57" fmla="*/ 2147483646 h 190"/>
              <a:gd name="T58" fmla="*/ 2147483646 w 155"/>
              <a:gd name="T59" fmla="*/ 2147483646 h 190"/>
              <a:gd name="T60" fmla="*/ 2147483646 w 155"/>
              <a:gd name="T61" fmla="*/ 2147483646 h 190"/>
              <a:gd name="T62" fmla="*/ 2147483646 w 155"/>
              <a:gd name="T63" fmla="*/ 2147483646 h 190"/>
              <a:gd name="T64" fmla="*/ 2147483646 w 155"/>
              <a:gd name="T65" fmla="*/ 2147483646 h 190"/>
              <a:gd name="T66" fmla="*/ 2147483646 w 155"/>
              <a:gd name="T67" fmla="*/ 2147483646 h 190"/>
              <a:gd name="T68" fmla="*/ 2147483646 w 155"/>
              <a:gd name="T69" fmla="*/ 2147483646 h 190"/>
              <a:gd name="T70" fmla="*/ 2147483646 w 155"/>
              <a:gd name="T71" fmla="*/ 2147483646 h 190"/>
              <a:gd name="T72" fmla="*/ 2147483646 w 155"/>
              <a:gd name="T73" fmla="*/ 2147483646 h 190"/>
              <a:gd name="T74" fmla="*/ 2147483646 w 155"/>
              <a:gd name="T75" fmla="*/ 2147483646 h 190"/>
              <a:gd name="T76" fmla="*/ 2147483646 w 155"/>
              <a:gd name="T77" fmla="*/ 2147483646 h 190"/>
              <a:gd name="T78" fmla="*/ 2147483646 w 155"/>
              <a:gd name="T79" fmla="*/ 2147483646 h 190"/>
              <a:gd name="T80" fmla="*/ 2147483646 w 155"/>
              <a:gd name="T81" fmla="*/ 2147483646 h 190"/>
              <a:gd name="T82" fmla="*/ 2147483646 w 155"/>
              <a:gd name="T83" fmla="*/ 2147483646 h 190"/>
              <a:gd name="T84" fmla="*/ 2147483646 w 155"/>
              <a:gd name="T85" fmla="*/ 2147483646 h 190"/>
              <a:gd name="T86" fmla="*/ 2147483646 w 155"/>
              <a:gd name="T87" fmla="*/ 2147483646 h 190"/>
              <a:gd name="T88" fmla="*/ 2147483646 w 155"/>
              <a:gd name="T89" fmla="*/ 2147483646 h 190"/>
              <a:gd name="T90" fmla="*/ 2147483646 w 155"/>
              <a:gd name="T91" fmla="*/ 2147483646 h 190"/>
              <a:gd name="T92" fmla="*/ 2147483646 w 155"/>
              <a:gd name="T93" fmla="*/ 2147483646 h 190"/>
              <a:gd name="T94" fmla="*/ 2147483646 w 155"/>
              <a:gd name="T95" fmla="*/ 2147483646 h 190"/>
              <a:gd name="T96" fmla="*/ 2147483646 w 155"/>
              <a:gd name="T97" fmla="*/ 2147483646 h 190"/>
              <a:gd name="T98" fmla="*/ 2147483646 w 155"/>
              <a:gd name="T99" fmla="*/ 2147483646 h 190"/>
              <a:gd name="T100" fmla="*/ 2147483646 w 155"/>
              <a:gd name="T101" fmla="*/ 2147483646 h 190"/>
              <a:gd name="T102" fmla="*/ 2147483646 w 155"/>
              <a:gd name="T103" fmla="*/ 2147483646 h 190"/>
              <a:gd name="T104" fmla="*/ 2147483646 w 155"/>
              <a:gd name="T105" fmla="*/ 2147483646 h 190"/>
              <a:gd name="T106" fmla="*/ 2147483646 w 155"/>
              <a:gd name="T107" fmla="*/ 2147483646 h 190"/>
              <a:gd name="T108" fmla="*/ 2147483646 w 155"/>
              <a:gd name="T109" fmla="*/ 2147483646 h 190"/>
              <a:gd name="T110" fmla="*/ 2147483646 w 155"/>
              <a:gd name="T111" fmla="*/ 2147483646 h 190"/>
              <a:gd name="T112" fmla="*/ 2147483646 w 155"/>
              <a:gd name="T113" fmla="*/ 2147483646 h 190"/>
              <a:gd name="T114" fmla="*/ 2147483646 w 155"/>
              <a:gd name="T115" fmla="*/ 2147483646 h 190"/>
              <a:gd name="T116" fmla="*/ 2147483646 w 155"/>
              <a:gd name="T117" fmla="*/ 2147483646 h 190"/>
              <a:gd name="T118" fmla="*/ 2147483646 w 155"/>
              <a:gd name="T119" fmla="*/ 2147483646 h 190"/>
              <a:gd name="T120" fmla="*/ 2147483646 w 155"/>
              <a:gd name="T121" fmla="*/ 2147483646 h 190"/>
              <a:gd name="T122" fmla="*/ 2147483646 w 155"/>
              <a:gd name="T123" fmla="*/ 2147483646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5"/>
              <a:gd name="T187" fmla="*/ 0 h 190"/>
              <a:gd name="T188" fmla="*/ 155 w 155"/>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5" h="190">
                <a:moveTo>
                  <a:pt x="148" y="94"/>
                </a:moveTo>
                <a:cubicBezTo>
                  <a:pt x="147" y="92"/>
                  <a:pt x="145" y="91"/>
                  <a:pt x="144" y="91"/>
                </a:cubicBezTo>
                <a:cubicBezTo>
                  <a:pt x="128" y="91"/>
                  <a:pt x="128" y="91"/>
                  <a:pt x="128" y="91"/>
                </a:cubicBezTo>
                <a:cubicBezTo>
                  <a:pt x="125" y="91"/>
                  <a:pt x="122" y="90"/>
                  <a:pt x="121" y="89"/>
                </a:cubicBezTo>
                <a:cubicBezTo>
                  <a:pt x="120" y="88"/>
                  <a:pt x="117" y="86"/>
                  <a:pt x="112" y="79"/>
                </a:cubicBezTo>
                <a:cubicBezTo>
                  <a:pt x="108" y="74"/>
                  <a:pt x="108" y="74"/>
                  <a:pt x="108" y="74"/>
                </a:cubicBezTo>
                <a:cubicBezTo>
                  <a:pt x="103" y="67"/>
                  <a:pt x="100" y="63"/>
                  <a:pt x="98" y="61"/>
                </a:cubicBezTo>
                <a:cubicBezTo>
                  <a:pt x="72" y="33"/>
                  <a:pt x="72" y="33"/>
                  <a:pt x="72" y="33"/>
                </a:cubicBezTo>
                <a:cubicBezTo>
                  <a:pt x="65" y="4"/>
                  <a:pt x="65" y="4"/>
                  <a:pt x="65" y="4"/>
                </a:cubicBezTo>
                <a:cubicBezTo>
                  <a:pt x="65" y="2"/>
                  <a:pt x="64" y="1"/>
                  <a:pt x="63" y="1"/>
                </a:cubicBezTo>
                <a:cubicBezTo>
                  <a:pt x="62" y="0"/>
                  <a:pt x="61" y="0"/>
                  <a:pt x="59" y="0"/>
                </a:cubicBezTo>
                <a:cubicBezTo>
                  <a:pt x="58" y="0"/>
                  <a:pt x="58" y="0"/>
                  <a:pt x="58" y="0"/>
                </a:cubicBezTo>
                <a:cubicBezTo>
                  <a:pt x="42" y="4"/>
                  <a:pt x="33" y="14"/>
                  <a:pt x="33" y="30"/>
                </a:cubicBezTo>
                <a:cubicBezTo>
                  <a:pt x="33" y="35"/>
                  <a:pt x="36" y="43"/>
                  <a:pt x="41" y="53"/>
                </a:cubicBezTo>
                <a:cubicBezTo>
                  <a:pt x="43" y="57"/>
                  <a:pt x="43" y="57"/>
                  <a:pt x="43" y="57"/>
                </a:cubicBezTo>
                <a:cubicBezTo>
                  <a:pt x="47" y="64"/>
                  <a:pt x="50" y="72"/>
                  <a:pt x="51" y="79"/>
                </a:cubicBezTo>
                <a:cubicBezTo>
                  <a:pt x="50" y="79"/>
                  <a:pt x="50" y="79"/>
                  <a:pt x="50" y="79"/>
                </a:cubicBezTo>
                <a:cubicBezTo>
                  <a:pt x="35" y="79"/>
                  <a:pt x="23" y="82"/>
                  <a:pt x="14" y="87"/>
                </a:cubicBezTo>
                <a:cubicBezTo>
                  <a:pt x="5" y="92"/>
                  <a:pt x="0" y="99"/>
                  <a:pt x="0" y="108"/>
                </a:cubicBezTo>
                <a:cubicBezTo>
                  <a:pt x="0" y="115"/>
                  <a:pt x="3" y="121"/>
                  <a:pt x="8" y="127"/>
                </a:cubicBezTo>
                <a:cubicBezTo>
                  <a:pt x="6" y="130"/>
                  <a:pt x="5" y="133"/>
                  <a:pt x="5" y="136"/>
                </a:cubicBezTo>
                <a:cubicBezTo>
                  <a:pt x="5" y="140"/>
                  <a:pt x="6" y="144"/>
                  <a:pt x="8" y="147"/>
                </a:cubicBezTo>
                <a:cubicBezTo>
                  <a:pt x="10" y="149"/>
                  <a:pt x="13" y="151"/>
                  <a:pt x="17" y="152"/>
                </a:cubicBezTo>
                <a:cubicBezTo>
                  <a:pt x="16" y="153"/>
                  <a:pt x="16" y="154"/>
                  <a:pt x="16" y="155"/>
                </a:cubicBezTo>
                <a:cubicBezTo>
                  <a:pt x="16" y="164"/>
                  <a:pt x="22" y="170"/>
                  <a:pt x="32" y="171"/>
                </a:cubicBezTo>
                <a:cubicBezTo>
                  <a:pt x="32" y="172"/>
                  <a:pt x="32" y="172"/>
                  <a:pt x="32" y="172"/>
                </a:cubicBezTo>
                <a:cubicBezTo>
                  <a:pt x="32" y="180"/>
                  <a:pt x="36" y="190"/>
                  <a:pt x="55" y="190"/>
                </a:cubicBezTo>
                <a:cubicBezTo>
                  <a:pt x="61" y="190"/>
                  <a:pt x="61" y="190"/>
                  <a:pt x="61" y="190"/>
                </a:cubicBezTo>
                <a:cubicBezTo>
                  <a:pt x="62" y="190"/>
                  <a:pt x="63" y="189"/>
                  <a:pt x="63" y="189"/>
                </a:cubicBezTo>
                <a:cubicBezTo>
                  <a:pt x="67" y="187"/>
                  <a:pt x="67" y="187"/>
                  <a:pt x="67" y="187"/>
                </a:cubicBezTo>
                <a:cubicBezTo>
                  <a:pt x="73" y="189"/>
                  <a:pt x="79" y="190"/>
                  <a:pt x="84" y="190"/>
                </a:cubicBezTo>
                <a:cubicBezTo>
                  <a:pt x="86" y="190"/>
                  <a:pt x="88" y="189"/>
                  <a:pt x="92" y="189"/>
                </a:cubicBezTo>
                <a:cubicBezTo>
                  <a:pt x="92" y="189"/>
                  <a:pt x="93" y="189"/>
                  <a:pt x="93" y="189"/>
                </a:cubicBezTo>
                <a:cubicBezTo>
                  <a:pt x="105" y="183"/>
                  <a:pt x="115" y="175"/>
                  <a:pt x="125" y="164"/>
                </a:cubicBezTo>
                <a:cubicBezTo>
                  <a:pt x="144" y="164"/>
                  <a:pt x="144" y="164"/>
                  <a:pt x="144" y="164"/>
                </a:cubicBezTo>
                <a:cubicBezTo>
                  <a:pt x="146" y="164"/>
                  <a:pt x="148" y="163"/>
                  <a:pt x="149" y="161"/>
                </a:cubicBezTo>
                <a:cubicBezTo>
                  <a:pt x="153" y="150"/>
                  <a:pt x="155" y="138"/>
                  <a:pt x="155" y="127"/>
                </a:cubicBezTo>
                <a:cubicBezTo>
                  <a:pt x="155" y="116"/>
                  <a:pt x="153" y="105"/>
                  <a:pt x="148" y="94"/>
                </a:cubicBezTo>
                <a:close/>
                <a:moveTo>
                  <a:pt x="86" y="179"/>
                </a:moveTo>
                <a:cubicBezTo>
                  <a:pt x="93" y="176"/>
                  <a:pt x="93" y="176"/>
                  <a:pt x="93" y="176"/>
                </a:cubicBezTo>
                <a:cubicBezTo>
                  <a:pt x="94" y="175"/>
                  <a:pt x="95" y="174"/>
                  <a:pt x="95" y="173"/>
                </a:cubicBezTo>
                <a:cubicBezTo>
                  <a:pt x="96" y="172"/>
                  <a:pt x="96" y="170"/>
                  <a:pt x="95" y="169"/>
                </a:cubicBezTo>
                <a:cubicBezTo>
                  <a:pt x="93" y="165"/>
                  <a:pt x="90" y="161"/>
                  <a:pt x="87" y="158"/>
                </a:cubicBezTo>
                <a:cubicBezTo>
                  <a:pt x="90" y="156"/>
                  <a:pt x="90" y="156"/>
                  <a:pt x="90" y="156"/>
                </a:cubicBezTo>
                <a:cubicBezTo>
                  <a:pt x="91" y="156"/>
                  <a:pt x="92" y="155"/>
                  <a:pt x="92" y="153"/>
                </a:cubicBezTo>
                <a:cubicBezTo>
                  <a:pt x="93" y="152"/>
                  <a:pt x="93" y="151"/>
                  <a:pt x="92" y="149"/>
                </a:cubicBezTo>
                <a:cubicBezTo>
                  <a:pt x="89" y="145"/>
                  <a:pt x="86" y="142"/>
                  <a:pt x="83" y="139"/>
                </a:cubicBezTo>
                <a:cubicBezTo>
                  <a:pt x="85" y="139"/>
                  <a:pt x="85" y="138"/>
                  <a:pt x="86" y="137"/>
                </a:cubicBezTo>
                <a:cubicBezTo>
                  <a:pt x="86" y="135"/>
                  <a:pt x="86" y="134"/>
                  <a:pt x="86" y="133"/>
                </a:cubicBezTo>
                <a:cubicBezTo>
                  <a:pt x="83" y="128"/>
                  <a:pt x="79" y="124"/>
                  <a:pt x="75" y="121"/>
                </a:cubicBezTo>
                <a:cubicBezTo>
                  <a:pt x="76" y="120"/>
                  <a:pt x="76" y="119"/>
                  <a:pt x="77" y="119"/>
                </a:cubicBezTo>
                <a:cubicBezTo>
                  <a:pt x="77" y="117"/>
                  <a:pt x="77" y="116"/>
                  <a:pt x="76" y="115"/>
                </a:cubicBezTo>
                <a:cubicBezTo>
                  <a:pt x="70" y="103"/>
                  <a:pt x="61" y="97"/>
                  <a:pt x="49" y="97"/>
                </a:cubicBezTo>
                <a:cubicBezTo>
                  <a:pt x="46" y="97"/>
                  <a:pt x="43" y="98"/>
                  <a:pt x="40" y="98"/>
                </a:cubicBezTo>
                <a:cubicBezTo>
                  <a:pt x="38" y="99"/>
                  <a:pt x="35" y="100"/>
                  <a:pt x="31" y="101"/>
                </a:cubicBezTo>
                <a:cubicBezTo>
                  <a:pt x="26" y="102"/>
                  <a:pt x="26" y="102"/>
                  <a:pt x="26" y="102"/>
                </a:cubicBezTo>
                <a:cubicBezTo>
                  <a:pt x="24" y="102"/>
                  <a:pt x="22" y="103"/>
                  <a:pt x="21" y="104"/>
                </a:cubicBezTo>
                <a:cubicBezTo>
                  <a:pt x="21" y="106"/>
                  <a:pt x="21" y="108"/>
                  <a:pt x="22" y="110"/>
                </a:cubicBezTo>
                <a:cubicBezTo>
                  <a:pt x="24" y="112"/>
                  <a:pt x="24" y="112"/>
                  <a:pt x="24" y="112"/>
                </a:cubicBezTo>
                <a:cubicBezTo>
                  <a:pt x="25" y="113"/>
                  <a:pt x="26" y="113"/>
                  <a:pt x="28" y="113"/>
                </a:cubicBezTo>
                <a:cubicBezTo>
                  <a:pt x="33" y="113"/>
                  <a:pt x="33" y="113"/>
                  <a:pt x="33" y="113"/>
                </a:cubicBezTo>
                <a:cubicBezTo>
                  <a:pt x="34" y="113"/>
                  <a:pt x="34" y="113"/>
                  <a:pt x="35" y="113"/>
                </a:cubicBezTo>
                <a:cubicBezTo>
                  <a:pt x="38" y="111"/>
                  <a:pt x="41" y="110"/>
                  <a:pt x="44" y="109"/>
                </a:cubicBezTo>
                <a:cubicBezTo>
                  <a:pt x="46" y="109"/>
                  <a:pt x="48" y="108"/>
                  <a:pt x="50" y="108"/>
                </a:cubicBezTo>
                <a:cubicBezTo>
                  <a:pt x="55" y="108"/>
                  <a:pt x="59" y="110"/>
                  <a:pt x="62" y="114"/>
                </a:cubicBezTo>
                <a:cubicBezTo>
                  <a:pt x="39" y="125"/>
                  <a:pt x="39" y="125"/>
                  <a:pt x="39" y="125"/>
                </a:cubicBezTo>
                <a:cubicBezTo>
                  <a:pt x="30" y="125"/>
                  <a:pt x="30" y="125"/>
                  <a:pt x="30" y="125"/>
                </a:cubicBezTo>
                <a:cubicBezTo>
                  <a:pt x="25" y="125"/>
                  <a:pt x="21" y="123"/>
                  <a:pt x="17" y="120"/>
                </a:cubicBezTo>
                <a:cubicBezTo>
                  <a:pt x="14" y="116"/>
                  <a:pt x="12" y="112"/>
                  <a:pt x="12" y="107"/>
                </a:cubicBezTo>
                <a:cubicBezTo>
                  <a:pt x="12" y="103"/>
                  <a:pt x="13" y="99"/>
                  <a:pt x="22" y="95"/>
                </a:cubicBezTo>
                <a:cubicBezTo>
                  <a:pt x="30" y="92"/>
                  <a:pt x="41" y="91"/>
                  <a:pt x="56" y="91"/>
                </a:cubicBezTo>
                <a:cubicBezTo>
                  <a:pt x="59" y="91"/>
                  <a:pt x="59" y="91"/>
                  <a:pt x="59" y="91"/>
                </a:cubicBezTo>
                <a:cubicBezTo>
                  <a:pt x="59" y="91"/>
                  <a:pt x="59" y="91"/>
                  <a:pt x="59" y="91"/>
                </a:cubicBezTo>
                <a:cubicBezTo>
                  <a:pt x="61" y="90"/>
                  <a:pt x="63" y="88"/>
                  <a:pt x="63" y="86"/>
                </a:cubicBezTo>
                <a:cubicBezTo>
                  <a:pt x="63" y="85"/>
                  <a:pt x="63" y="85"/>
                  <a:pt x="63" y="85"/>
                </a:cubicBezTo>
                <a:cubicBezTo>
                  <a:pt x="63" y="84"/>
                  <a:pt x="63" y="84"/>
                  <a:pt x="63" y="84"/>
                </a:cubicBezTo>
                <a:cubicBezTo>
                  <a:pt x="63" y="73"/>
                  <a:pt x="59" y="60"/>
                  <a:pt x="52" y="47"/>
                </a:cubicBezTo>
                <a:cubicBezTo>
                  <a:pt x="52" y="47"/>
                  <a:pt x="52" y="47"/>
                  <a:pt x="52" y="47"/>
                </a:cubicBezTo>
                <a:cubicBezTo>
                  <a:pt x="50" y="44"/>
                  <a:pt x="50" y="44"/>
                  <a:pt x="50" y="44"/>
                </a:cubicBezTo>
                <a:cubicBezTo>
                  <a:pt x="47" y="39"/>
                  <a:pt x="45" y="34"/>
                  <a:pt x="45" y="30"/>
                </a:cubicBezTo>
                <a:cubicBezTo>
                  <a:pt x="45" y="26"/>
                  <a:pt x="46" y="22"/>
                  <a:pt x="48" y="19"/>
                </a:cubicBezTo>
                <a:cubicBezTo>
                  <a:pt x="50" y="17"/>
                  <a:pt x="53" y="15"/>
                  <a:pt x="56" y="14"/>
                </a:cubicBezTo>
                <a:cubicBezTo>
                  <a:pt x="61" y="38"/>
                  <a:pt x="61" y="38"/>
                  <a:pt x="61" y="38"/>
                </a:cubicBezTo>
                <a:cubicBezTo>
                  <a:pt x="61" y="38"/>
                  <a:pt x="62" y="39"/>
                  <a:pt x="62" y="40"/>
                </a:cubicBezTo>
                <a:cubicBezTo>
                  <a:pt x="91" y="70"/>
                  <a:pt x="91" y="70"/>
                  <a:pt x="91" y="70"/>
                </a:cubicBezTo>
                <a:cubicBezTo>
                  <a:pt x="96" y="77"/>
                  <a:pt x="100" y="81"/>
                  <a:pt x="102" y="85"/>
                </a:cubicBezTo>
                <a:cubicBezTo>
                  <a:pt x="112" y="98"/>
                  <a:pt x="116" y="100"/>
                  <a:pt x="117" y="101"/>
                </a:cubicBezTo>
                <a:cubicBezTo>
                  <a:pt x="118" y="101"/>
                  <a:pt x="122" y="103"/>
                  <a:pt x="139" y="103"/>
                </a:cubicBezTo>
                <a:cubicBezTo>
                  <a:pt x="142" y="111"/>
                  <a:pt x="144" y="120"/>
                  <a:pt x="144" y="129"/>
                </a:cubicBezTo>
                <a:cubicBezTo>
                  <a:pt x="144" y="136"/>
                  <a:pt x="142" y="144"/>
                  <a:pt x="140" y="152"/>
                </a:cubicBezTo>
                <a:cubicBezTo>
                  <a:pt x="122" y="152"/>
                  <a:pt x="122" y="152"/>
                  <a:pt x="122" y="152"/>
                </a:cubicBezTo>
                <a:cubicBezTo>
                  <a:pt x="121" y="152"/>
                  <a:pt x="120" y="153"/>
                  <a:pt x="119" y="154"/>
                </a:cubicBezTo>
                <a:cubicBezTo>
                  <a:pt x="111" y="164"/>
                  <a:pt x="102" y="172"/>
                  <a:pt x="90" y="179"/>
                </a:cubicBezTo>
                <a:lnTo>
                  <a:pt x="86" y="179"/>
                </a:lnTo>
                <a:close/>
                <a:moveTo>
                  <a:pt x="55" y="178"/>
                </a:moveTo>
                <a:cubicBezTo>
                  <a:pt x="51" y="178"/>
                  <a:pt x="48" y="178"/>
                  <a:pt x="46" y="176"/>
                </a:cubicBezTo>
                <a:cubicBezTo>
                  <a:pt x="45" y="175"/>
                  <a:pt x="44" y="174"/>
                  <a:pt x="43" y="172"/>
                </a:cubicBezTo>
                <a:cubicBezTo>
                  <a:pt x="54" y="172"/>
                  <a:pt x="54" y="172"/>
                  <a:pt x="54" y="172"/>
                </a:cubicBezTo>
                <a:cubicBezTo>
                  <a:pt x="55" y="172"/>
                  <a:pt x="55" y="172"/>
                  <a:pt x="56" y="172"/>
                </a:cubicBezTo>
                <a:cubicBezTo>
                  <a:pt x="75" y="163"/>
                  <a:pt x="75" y="163"/>
                  <a:pt x="75" y="163"/>
                </a:cubicBezTo>
                <a:cubicBezTo>
                  <a:pt x="77" y="165"/>
                  <a:pt x="79" y="167"/>
                  <a:pt x="81" y="169"/>
                </a:cubicBezTo>
                <a:cubicBezTo>
                  <a:pt x="81" y="169"/>
                  <a:pt x="81" y="169"/>
                  <a:pt x="81" y="169"/>
                </a:cubicBezTo>
                <a:cubicBezTo>
                  <a:pt x="60" y="178"/>
                  <a:pt x="60" y="178"/>
                  <a:pt x="60" y="178"/>
                </a:cubicBezTo>
                <a:lnTo>
                  <a:pt x="55" y="178"/>
                </a:lnTo>
                <a:close/>
                <a:moveTo>
                  <a:pt x="17" y="136"/>
                </a:moveTo>
                <a:cubicBezTo>
                  <a:pt x="17" y="135"/>
                  <a:pt x="17" y="135"/>
                  <a:pt x="18" y="134"/>
                </a:cubicBezTo>
                <a:cubicBezTo>
                  <a:pt x="21" y="135"/>
                  <a:pt x="27" y="136"/>
                  <a:pt x="33" y="136"/>
                </a:cubicBezTo>
                <a:cubicBezTo>
                  <a:pt x="40" y="136"/>
                  <a:pt x="40" y="136"/>
                  <a:pt x="40" y="136"/>
                </a:cubicBezTo>
                <a:cubicBezTo>
                  <a:pt x="41" y="136"/>
                  <a:pt x="42" y="136"/>
                  <a:pt x="42" y="136"/>
                </a:cubicBezTo>
                <a:cubicBezTo>
                  <a:pt x="63" y="127"/>
                  <a:pt x="63" y="127"/>
                  <a:pt x="63" y="127"/>
                </a:cubicBezTo>
                <a:cubicBezTo>
                  <a:pt x="66" y="128"/>
                  <a:pt x="69" y="130"/>
                  <a:pt x="71" y="132"/>
                </a:cubicBezTo>
                <a:cubicBezTo>
                  <a:pt x="48" y="143"/>
                  <a:pt x="48" y="143"/>
                  <a:pt x="48" y="143"/>
                </a:cubicBezTo>
                <a:cubicBezTo>
                  <a:pt x="33" y="143"/>
                  <a:pt x="33" y="143"/>
                  <a:pt x="33" y="143"/>
                </a:cubicBezTo>
                <a:cubicBezTo>
                  <a:pt x="27" y="143"/>
                  <a:pt x="23" y="142"/>
                  <a:pt x="20" y="141"/>
                </a:cubicBezTo>
                <a:cubicBezTo>
                  <a:pt x="18" y="140"/>
                  <a:pt x="17" y="138"/>
                  <a:pt x="17" y="136"/>
                </a:cubicBezTo>
                <a:close/>
                <a:moveTo>
                  <a:pt x="49" y="154"/>
                </a:moveTo>
                <a:cubicBezTo>
                  <a:pt x="49" y="154"/>
                  <a:pt x="50" y="154"/>
                  <a:pt x="51" y="154"/>
                </a:cubicBezTo>
                <a:cubicBezTo>
                  <a:pt x="71" y="145"/>
                  <a:pt x="71" y="145"/>
                  <a:pt x="71" y="145"/>
                </a:cubicBezTo>
                <a:cubicBezTo>
                  <a:pt x="74" y="146"/>
                  <a:pt x="76" y="147"/>
                  <a:pt x="78" y="149"/>
                </a:cubicBezTo>
                <a:cubicBezTo>
                  <a:pt x="53" y="160"/>
                  <a:pt x="53" y="160"/>
                  <a:pt x="53" y="160"/>
                </a:cubicBezTo>
                <a:cubicBezTo>
                  <a:pt x="42" y="160"/>
                  <a:pt x="42" y="160"/>
                  <a:pt x="42" y="160"/>
                </a:cubicBezTo>
                <a:cubicBezTo>
                  <a:pt x="37" y="160"/>
                  <a:pt x="33" y="160"/>
                  <a:pt x="31" y="158"/>
                </a:cubicBezTo>
                <a:cubicBezTo>
                  <a:pt x="28" y="157"/>
                  <a:pt x="28" y="156"/>
                  <a:pt x="27" y="154"/>
                </a:cubicBezTo>
                <a:lnTo>
                  <a:pt x="49" y="154"/>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36"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288925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59"/>
                                        </p:tgtEl>
                                        <p:attrNameLst>
                                          <p:attrName>style.visibility</p:attrName>
                                        </p:attrNameLst>
                                      </p:cBhvr>
                                      <p:to>
                                        <p:strVal val="visible"/>
                                      </p:to>
                                    </p:set>
                                    <p:animEffect transition="in" filter="fade">
                                      <p:cBhvr>
                                        <p:cTn id="27" dur="500"/>
                                        <p:tgtEl>
                                          <p:spTgt spid="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任意多边形 4"/>
          <p:cNvSpPr>
            <a:spLocks noChangeArrowheads="1"/>
          </p:cNvSpPr>
          <p:nvPr/>
        </p:nvSpPr>
        <p:spPr bwMode="auto">
          <a:xfrm>
            <a:off x="1351756" y="1162378"/>
            <a:ext cx="9502775" cy="527652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7175" name="文本框 1"/>
          <p:cNvSpPr txBox="1">
            <a:spLocks noChangeArrowheads="1"/>
          </p:cNvSpPr>
          <p:nvPr/>
        </p:nvSpPr>
        <p:spPr bwMode="auto">
          <a:xfrm>
            <a:off x="2054640" y="1338942"/>
            <a:ext cx="8115300" cy="388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统一建模语言，是一种可视化的面向对象建模语言，是一种用来对真实世界物理进行建模的标准标记，用图形方式表现典型的面向对象系统的整个结构。它的作用域不局限于支持面向对象的分析与设计，还支持从需求分析开始的软件开发的全过程。</a:t>
            </a:r>
            <a:endParaRPr lang="en-US" altLang="zh-CN" b="1" dirty="0">
              <a:solidFill>
                <a:schemeClr val="bg1"/>
              </a:solidFill>
              <a:latin typeface="Arial" panose="020B0604020202020204" pitchFamily="34" charset="0"/>
            </a:endParaRPr>
          </a:p>
        </p:txBody>
      </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449649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down)">
                                      <p:cBhvr>
                                        <p:cTn id="7"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3756</Words>
  <Application>Microsoft Office PowerPoint</Application>
  <PresentationFormat>宽屏</PresentationFormat>
  <Paragraphs>411</Paragraphs>
  <Slides>63</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63</vt:i4>
      </vt:variant>
    </vt:vector>
  </HeadingPairs>
  <TitlesOfParts>
    <vt:vector size="72" baseType="lpstr">
      <vt:lpstr>MS PGothic</vt:lpstr>
      <vt:lpstr>等线</vt:lpstr>
      <vt:lpstr>黑体</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6.6 组合　　　　 　　　　组合片段用来解决交互执行的条件及方式。它允许在序列图中直接表示逻辑组件，用于通过指定条件或子进程的应用区域，为任何生命线的任何部分定义特殊条件和子进程。常用的组合片段有：抉择、选项、循环、并行。 </vt:lpstr>
      <vt:lpstr>PowerPoint 演示文稿</vt:lpstr>
      <vt:lpstr>PowerPoint 演示文稿</vt:lpstr>
      <vt:lpstr>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 </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沈启航</dc:creator>
  <cp:lastModifiedBy>沈启航</cp:lastModifiedBy>
  <cp:revision>43</cp:revision>
  <dcterms:created xsi:type="dcterms:W3CDTF">2018-10-13T07:02:42Z</dcterms:created>
  <dcterms:modified xsi:type="dcterms:W3CDTF">2018-10-13T12:44:34Z</dcterms:modified>
</cp:coreProperties>
</file>